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4" r:id="rId3"/>
    <p:sldId id="263" r:id="rId4"/>
    <p:sldId id="265" r:id="rId5"/>
    <p:sldId id="273" r:id="rId6"/>
    <p:sldId id="257" r:id="rId7"/>
    <p:sldId id="271" r:id="rId8"/>
    <p:sldId id="275" r:id="rId9"/>
    <p:sldId id="258" r:id="rId10"/>
    <p:sldId id="260" r:id="rId11"/>
    <p:sldId id="269" r:id="rId12"/>
    <p:sldId id="276" r:id="rId13"/>
    <p:sldId id="270" r:id="rId14"/>
    <p:sldId id="272" r:id="rId15"/>
    <p:sldId id="277" r:id="rId16"/>
    <p:sldId id="274" r:id="rId17"/>
    <p:sldId id="261" r:id="rId18"/>
    <p:sldId id="259" r:id="rId19"/>
    <p:sldId id="262" r:id="rId20"/>
    <p:sldId id="267" r:id="rId21"/>
    <p:sldId id="268" r:id="rId22"/>
    <p:sldId id="266"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67500" autoAdjust="0"/>
  </p:normalViewPr>
  <p:slideViewPr>
    <p:cSldViewPr>
      <p:cViewPr>
        <p:scale>
          <a:sx n="55" d="100"/>
          <a:sy n="55" d="100"/>
        </p:scale>
        <p:origin x="-157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6EA97-92B0-4D8B-8113-37AF82F7025B}" type="datetimeFigureOut">
              <a:rPr lang="en-US" smtClean="0"/>
              <a:pPr/>
              <a:t>12/14/2009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6E4D9-D1FB-4CFF-895D-C55036B04B2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i="1" dirty="0" smtClean="0"/>
              <a:t>Hon. John T. Tucker (1891-1967)</a:t>
            </a:r>
            <a:r>
              <a:rPr lang="en-US" dirty="0" smtClean="0"/>
              <a:t> </a:t>
            </a:r>
            <a:br>
              <a:rPr lang="en-US" dirty="0" smtClean="0"/>
            </a:br>
            <a:r>
              <a:rPr lang="en-US" dirty="0" smtClean="0"/>
              <a:t>Henry Cooper (1907-2003) </a:t>
            </a:r>
            <a:br>
              <a:rPr lang="en-US" dirty="0" smtClean="0"/>
            </a:br>
            <a:r>
              <a:rPr lang="en-US" dirty="0" smtClean="0"/>
              <a:t>Oil on canvas, 1967 </a:t>
            </a:r>
            <a:br>
              <a:rPr lang="en-US" dirty="0" smtClean="0"/>
            </a:br>
            <a:r>
              <a:rPr lang="en-US" dirty="0" smtClean="0"/>
              <a:t>47 ½ H x 39 ½ W in. </a:t>
            </a:r>
            <a:br>
              <a:rPr lang="en-US" dirty="0" smtClean="0"/>
            </a:br>
            <a:r>
              <a:rPr lang="en-US" dirty="0" smtClean="0"/>
              <a:t>Presented, December 15, 1967 </a:t>
            </a:r>
            <a:br>
              <a:rPr lang="en-US" dirty="0" smtClean="0"/>
            </a:br>
            <a:r>
              <a:rPr lang="en-US" dirty="0" smtClean="0"/>
              <a:t>Donor, Baltimore City Bar Association </a:t>
            </a:r>
            <a:br>
              <a:rPr lang="en-US" dirty="0" smtClean="0"/>
            </a:br>
            <a:r>
              <a:rPr lang="en-US" dirty="0" smtClean="0"/>
              <a:t>Owner, Baltimore City Circuit Court </a:t>
            </a:r>
            <a:br>
              <a:rPr lang="en-US" dirty="0" smtClean="0"/>
            </a:br>
            <a:r>
              <a:rPr lang="en-US" b="1" dirty="0" smtClean="0"/>
              <a:t>Private Career: </a:t>
            </a:r>
            <a:r>
              <a:rPr lang="en-US" dirty="0" smtClean="0"/>
              <a:t/>
            </a:r>
            <a:br>
              <a:rPr lang="en-US" dirty="0" smtClean="0"/>
            </a:br>
            <a:r>
              <a:rPr lang="en-US" dirty="0" smtClean="0"/>
              <a:t>Admitted to the bar, c.1915 </a:t>
            </a:r>
            <a:br>
              <a:rPr lang="en-US" dirty="0" smtClean="0"/>
            </a:br>
            <a:r>
              <a:rPr lang="en-US" dirty="0" smtClean="0"/>
              <a:t>Practiced in the firm, Carman, Tucker &amp; Anderson </a:t>
            </a:r>
            <a:br>
              <a:rPr lang="en-US" dirty="0" smtClean="0"/>
            </a:br>
            <a:r>
              <a:rPr lang="en-US" dirty="0" smtClean="0"/>
              <a:t>President, Eastern Shore Society of Baltimore City </a:t>
            </a:r>
            <a:br>
              <a:rPr lang="en-US" dirty="0" smtClean="0"/>
            </a:br>
            <a:r>
              <a:rPr lang="en-US" b="1" dirty="0" smtClean="0"/>
              <a:t>Public Service: </a:t>
            </a:r>
            <a:r>
              <a:rPr lang="en-US" dirty="0" smtClean="0"/>
              <a:t/>
            </a:r>
            <a:br>
              <a:rPr lang="en-US" dirty="0" smtClean="0"/>
            </a:br>
            <a:r>
              <a:rPr lang="en-US" dirty="0" smtClean="0"/>
              <a:t>Associate Judge, Supreme Bench of Baltimore City, 1943-1961 </a:t>
            </a:r>
            <a:br>
              <a:rPr lang="en-US" dirty="0" smtClean="0"/>
            </a:br>
            <a:r>
              <a:rPr lang="en-US" b="1" dirty="0" smtClean="0"/>
              <a:t>Comments: </a:t>
            </a:r>
            <a:r>
              <a:rPr lang="en-US" dirty="0" smtClean="0"/>
              <a:t/>
            </a:r>
            <a:br>
              <a:rPr lang="en-US" dirty="0" smtClean="0"/>
            </a:br>
            <a:r>
              <a:rPr lang="en-US" dirty="0" smtClean="0"/>
              <a:t>Appointed to the Supreme Bench of Baltimore City by Governor Herbert R. O'Conor. Played a significant rule in the history of Maryland’s civil rights movement. In 1950, ruled that the actions of the University of Maryland at College Park were unconstitutional for barring Parren Mitchell from going to graduate school. The university tried to create a separate off-campus program where he would be the only student. </a:t>
            </a:r>
          </a:p>
          <a:p>
            <a:endParaRPr lang="en-US" dirty="0" smtClean="0"/>
          </a:p>
          <a:p>
            <a:endParaRPr lang="en-US" dirty="0" smtClean="0"/>
          </a:p>
          <a:p>
            <a:r>
              <a:rPr lang="en-US" sz="1200" u="sng" kern="1200" dirty="0" smtClean="0">
                <a:solidFill>
                  <a:schemeClr val="tx1"/>
                </a:solidFill>
                <a:latin typeface="+mn-lt"/>
                <a:ea typeface="+mn-ea"/>
                <a:cs typeface="+mn-cs"/>
              </a:rPr>
              <a:t>It was in the area of civil rights, however, that Sobeloff made his greatest mark. With increasing activism, he sought to secure equal treatment under the law for black Americans. Eisenhower nominated</a:t>
            </a:r>
            <a:r>
              <a:rPr lang="en-US" sz="1200" u="sng" kern="1200" baseline="0" dirty="0" smtClean="0">
                <a:solidFill>
                  <a:schemeClr val="tx1"/>
                </a:solidFill>
                <a:latin typeface="+mn-lt"/>
                <a:ea typeface="+mn-ea"/>
                <a:cs typeface="+mn-cs"/>
              </a:rPr>
              <a:t> him for Senate, but </a:t>
            </a:r>
            <a:r>
              <a:rPr lang="en-US" sz="1200" u="sng" kern="1200" dirty="0" smtClean="0">
                <a:solidFill>
                  <a:schemeClr val="tx1"/>
                </a:solidFill>
                <a:latin typeface="+mn-lt"/>
                <a:ea typeface="+mn-ea"/>
                <a:cs typeface="+mn-cs"/>
              </a:rPr>
              <a:t>Southerners opposed confirmation because of the nominee's views on civil rights – mostly Strom Thurmond</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2C6E4D9-D1FB-4CFF-895D-C55036B04B2D}" type="slidenum">
              <a:rPr lang="en-US" smtClean="0"/>
              <a:pPr/>
              <a:t>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Images:</a:t>
            </a:r>
          </a:p>
          <a:p>
            <a:endParaRPr lang="en-US" dirty="0" smtClean="0"/>
          </a:p>
          <a:p>
            <a:r>
              <a:rPr lang="en-US" dirty="0" smtClean="0"/>
              <a:t>Google</a:t>
            </a:r>
            <a:r>
              <a:rPr lang="en-US" baseline="0" dirty="0" smtClean="0"/>
              <a:t> open source</a:t>
            </a:r>
          </a:p>
          <a:p>
            <a:r>
              <a:rPr lang="en-US" baseline="0" dirty="0" smtClean="0"/>
              <a:t>DDT: Baltimore Sun</a:t>
            </a:r>
            <a:endParaRPr lang="en-US" dirty="0"/>
          </a:p>
        </p:txBody>
      </p:sp>
      <p:sp>
        <p:nvSpPr>
          <p:cNvPr id="4" name="Slide Number Placeholder 3"/>
          <p:cNvSpPr>
            <a:spLocks noGrp="1"/>
          </p:cNvSpPr>
          <p:nvPr>
            <p:ph type="sldNum" sz="quarter" idx="10"/>
          </p:nvPr>
        </p:nvSpPr>
        <p:spPr/>
        <p:txBody>
          <a:bodyPr/>
          <a:lstStyle/>
          <a:p>
            <a:fld id="{D2C6E4D9-D1FB-4CFF-895D-C55036B04B2D}" type="slidenum">
              <a:rPr lang="en-US" smtClean="0"/>
              <a:pPr/>
              <a:t>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Images:</a:t>
            </a:r>
          </a:p>
          <a:p>
            <a:r>
              <a:rPr lang="en-US" dirty="0" smtClean="0"/>
              <a:t>Google</a:t>
            </a:r>
            <a:r>
              <a:rPr lang="en-US" baseline="0" dirty="0" smtClean="0"/>
              <a:t> open source images</a:t>
            </a:r>
            <a:endParaRPr lang="en-US" dirty="0" smtClean="0"/>
          </a:p>
          <a:p>
            <a:r>
              <a:rPr lang="en-US" dirty="0" smtClean="0"/>
              <a:t>Jeston image: http://arstechnica.com/</a:t>
            </a:r>
          </a:p>
          <a:p>
            <a:endParaRPr lang="en-US" dirty="0"/>
          </a:p>
        </p:txBody>
      </p:sp>
      <p:sp>
        <p:nvSpPr>
          <p:cNvPr id="4" name="Slide Number Placeholder 3"/>
          <p:cNvSpPr>
            <a:spLocks noGrp="1"/>
          </p:cNvSpPr>
          <p:nvPr>
            <p:ph type="sldNum" sz="quarter" idx="10"/>
          </p:nvPr>
        </p:nvSpPr>
        <p:spPr/>
        <p:txBody>
          <a:bodyPr/>
          <a:lstStyle/>
          <a:p>
            <a:fld id="{D2C6E4D9-D1FB-4CFF-895D-C55036B04B2D}" type="slidenum">
              <a:rPr lang="en-US" smtClean="0"/>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C6E4D9-D1FB-4CFF-895D-C55036B04B2D}"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FE5C6-F135-41BF-A40E-C5C4863B4774}" type="datetimeFigureOut">
              <a:rPr lang="en-US" smtClean="0"/>
              <a:pPr/>
              <a:t>12/14/2009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B1170-6E7B-4D6C-9F27-3CA4D56060F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E5C6-F135-41BF-A40E-C5C4863B4774}" type="datetimeFigureOut">
              <a:rPr lang="en-US" smtClean="0"/>
              <a:pPr/>
              <a:t>12/14/2009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B1170-6E7B-4D6C-9F27-3CA4D56060F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E5C6-F135-41BF-A40E-C5C4863B4774}" type="datetimeFigureOut">
              <a:rPr lang="en-US" smtClean="0"/>
              <a:pPr/>
              <a:t>12/14/2009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B1170-6E7B-4D6C-9F27-3CA4D56060F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E5C6-F135-41BF-A40E-C5C4863B4774}" type="datetimeFigureOut">
              <a:rPr lang="en-US" smtClean="0"/>
              <a:pPr/>
              <a:t>12/14/2009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B1170-6E7B-4D6C-9F27-3CA4D56060F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6FE5C6-F135-41BF-A40E-C5C4863B4774}" type="datetimeFigureOut">
              <a:rPr lang="en-US" smtClean="0"/>
              <a:pPr/>
              <a:t>12/14/2009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3B1170-6E7B-4D6C-9F27-3CA4D56060F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6FE5C6-F135-41BF-A40E-C5C4863B4774}" type="datetimeFigureOut">
              <a:rPr lang="en-US" smtClean="0"/>
              <a:pPr/>
              <a:t>12/14/2009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3B1170-6E7B-4D6C-9F27-3CA4D56060F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6FE5C6-F135-41BF-A40E-C5C4863B4774}" type="datetimeFigureOut">
              <a:rPr lang="en-US" smtClean="0"/>
              <a:pPr/>
              <a:t>12/14/2009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3B1170-6E7B-4D6C-9F27-3CA4D56060F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6FE5C6-F135-41BF-A40E-C5C4863B4774}" type="datetimeFigureOut">
              <a:rPr lang="en-US" smtClean="0"/>
              <a:pPr/>
              <a:t>12/14/2009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3B1170-6E7B-4D6C-9F27-3CA4D56060F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FE5C6-F135-41BF-A40E-C5C4863B4774}" type="datetimeFigureOut">
              <a:rPr lang="en-US" smtClean="0"/>
              <a:pPr/>
              <a:t>12/14/2009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3B1170-6E7B-4D6C-9F27-3CA4D56060F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FE5C6-F135-41BF-A40E-C5C4863B4774}" type="datetimeFigureOut">
              <a:rPr lang="en-US" smtClean="0"/>
              <a:pPr/>
              <a:t>12/14/2009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3B1170-6E7B-4D6C-9F27-3CA4D56060F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FE5C6-F135-41BF-A40E-C5C4863B4774}" type="datetimeFigureOut">
              <a:rPr lang="en-US" smtClean="0"/>
              <a:pPr/>
              <a:t>12/14/2009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3B1170-6E7B-4D6C-9F27-3CA4D56060F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6000"/>
            <a:lum/>
          </a:blip>
          <a:srcRect/>
          <a:stretch>
            <a:fillRect l="-4000" r="-3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FE5C6-F135-41BF-A40E-C5C4863B4774}" type="datetimeFigureOut">
              <a:rPr lang="en-US" smtClean="0"/>
              <a:pPr/>
              <a:t>12/14/2009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B1170-6E7B-4D6C-9F27-3CA4D56060F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hyperlink" Target="http://rds.yahoo.com/_ylt=A0WTb_kVtBtLTxYAJL2jzbkF/SIG=11uj2sj8b/EXP=1260193173/**http:/thedollarshop.com/images/dollar.jp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0.gif"/><Relationship Id="rId5" Type="http://schemas.openxmlformats.org/officeDocument/2006/relationships/image" Target="../media/image19.jpeg"/><Relationship Id="rId10" Type="http://schemas.openxmlformats.org/officeDocument/2006/relationships/image" Target="../media/image22.jpeg"/><Relationship Id="rId4" Type="http://schemas.openxmlformats.org/officeDocument/2006/relationships/image" Target="../media/image18.jpeg"/><Relationship Id="rId9" Type="http://schemas.openxmlformats.org/officeDocument/2006/relationships/hyperlink" Target="http://rds.yahoo.com/_ylt=A0WTb_2ntBtLr4IALl2jzbkF/SIG=12nldqi80/EXP=1260193319/**http:/lorry.org/Misc/Animationart/picture-jetsons-gerry-dvorak.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hyperlink" Target="http://njculibrary.files.wordpress.com/2008/04/poetry-716522.gif" TargetMode="External"/><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50.jpeg"/><Relationship Id="rId5" Type="http://schemas.openxmlformats.org/officeDocument/2006/relationships/image" Target="../media/image45.png"/><Relationship Id="rId15" Type="http://schemas.openxmlformats.org/officeDocument/2006/relationships/image" Target="../media/image53.jpeg"/><Relationship Id="rId10" Type="http://schemas.openxmlformats.org/officeDocument/2006/relationships/hyperlink" Target="http://foresthistory.org/Education/Curriculum/activity/activ7/activ7.html" TargetMode="External"/><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2.gif"/></Relationships>
</file>

<file path=ppt/slides/_rels/slide1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1wEq0vFfxl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hyperlink" Target="http://www.beeshoney.com/images/Beekeeper%20tn.jpg" TargetMode="Externa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latin typeface="Times New Roman" pitchFamily="18" charset="0"/>
                <a:cs typeface="Times New Roman" pitchFamily="18" charset="0"/>
              </a:rPr>
              <a:t>Warren </a:t>
            </a:r>
            <a:r>
              <a:rPr lang="en-US" dirty="0" smtClean="0">
                <a:latin typeface="Times New Roman" pitchFamily="18" charset="0"/>
                <a:cs typeface="Times New Roman" pitchFamily="18" charset="0"/>
              </a:rPr>
              <a:t>v. Fitzgerald	</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dirty="0" smtClean="0">
                <a:solidFill>
                  <a:schemeClr val="tx1">
                    <a:lumMod val="50000"/>
                    <a:lumOff val="50000"/>
                  </a:schemeClr>
                </a:solidFill>
              </a:rPr>
              <a:t>1947-1948</a:t>
            </a:r>
          </a:p>
          <a:p>
            <a:r>
              <a:rPr lang="en-US" dirty="0" smtClean="0">
                <a:solidFill>
                  <a:schemeClr val="tx1">
                    <a:lumMod val="50000"/>
                    <a:lumOff val="50000"/>
                  </a:schemeClr>
                </a:solidFill>
              </a:rPr>
              <a:t>Streetcar to Bus Conversion	</a:t>
            </a:r>
            <a:endParaRPr lang="en-US" dirty="0">
              <a:solidFill>
                <a:schemeClr val="tx1">
                  <a:lumMod val="50000"/>
                  <a:lumOff val="50000"/>
                </a:schemeClr>
              </a:solidFill>
            </a:endParaRPr>
          </a:p>
        </p:txBody>
      </p:sp>
      <p:sp>
        <p:nvSpPr>
          <p:cNvPr id="4" name="Rectangle 3"/>
          <p:cNvSpPr/>
          <p:nvPr/>
        </p:nvSpPr>
        <p:spPr>
          <a:xfrm>
            <a:off x="6211018" y="6248400"/>
            <a:ext cx="2932982" cy="369332"/>
          </a:xfrm>
          <a:prstGeom prst="rect">
            <a:avLst/>
          </a:prstGeom>
        </p:spPr>
        <p:txBody>
          <a:bodyPr wrap="none">
            <a:spAutoFit/>
          </a:bodyPr>
          <a:lstStyle/>
          <a:p>
            <a:r>
              <a:rPr lang="en-US" dirty="0" smtClean="0"/>
              <a:t>Background image: J Johnson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Influences and Factors</a:t>
            </a:r>
            <a:endParaRPr lang="en-US" dirty="0">
              <a:latin typeface="Times New Roman" pitchFamily="18" charset="0"/>
              <a:cs typeface="Times New Roman" pitchFamily="18" charset="0"/>
            </a:endParaRPr>
          </a:p>
        </p:txBody>
      </p:sp>
      <p:pic>
        <p:nvPicPr>
          <p:cNvPr id="21506" name="Picture 2" descr="http://blog.kir.com/archives/oil%20and%20gas%20well%20at%20sunset6.jpg"/>
          <p:cNvPicPr>
            <a:picLocks noChangeAspect="1" noChangeArrowheads="1"/>
          </p:cNvPicPr>
          <p:nvPr/>
        </p:nvPicPr>
        <p:blipFill>
          <a:blip r:embed="rId3" cstate="print"/>
          <a:srcRect/>
          <a:stretch>
            <a:fillRect/>
          </a:stretch>
        </p:blipFill>
        <p:spPr bwMode="auto">
          <a:xfrm>
            <a:off x="457200" y="1295400"/>
            <a:ext cx="2387600" cy="3581400"/>
          </a:xfrm>
          <a:prstGeom prst="rect">
            <a:avLst/>
          </a:prstGeom>
          <a:noFill/>
        </p:spPr>
      </p:pic>
      <p:pic>
        <p:nvPicPr>
          <p:cNvPr id="21508" name="Picture 4" descr="http://www.01db-metravib.com/typo3temp/pics/b407e17695.jpg"/>
          <p:cNvPicPr>
            <a:picLocks noChangeAspect="1" noChangeArrowheads="1"/>
          </p:cNvPicPr>
          <p:nvPr/>
        </p:nvPicPr>
        <p:blipFill>
          <a:blip r:embed="rId4" cstate="print"/>
          <a:srcRect/>
          <a:stretch>
            <a:fillRect/>
          </a:stretch>
        </p:blipFill>
        <p:spPr bwMode="auto">
          <a:xfrm>
            <a:off x="5943600" y="1219200"/>
            <a:ext cx="2381250" cy="2781300"/>
          </a:xfrm>
          <a:prstGeom prst="rect">
            <a:avLst/>
          </a:prstGeom>
          <a:noFill/>
        </p:spPr>
      </p:pic>
      <p:pic>
        <p:nvPicPr>
          <p:cNvPr id="21510" name="Picture 6" descr="http://bp0.blogger.com/_KqndcpjQSek/SCjphNMGpkI/AAAAAAAAAgw/0zTzoTDPdKs/S660/_one_way_sign.jpg"/>
          <p:cNvPicPr>
            <a:picLocks noChangeAspect="1" noChangeArrowheads="1"/>
          </p:cNvPicPr>
          <p:nvPr/>
        </p:nvPicPr>
        <p:blipFill>
          <a:blip r:embed="rId5" cstate="print"/>
          <a:srcRect/>
          <a:stretch>
            <a:fillRect/>
          </a:stretch>
        </p:blipFill>
        <p:spPr bwMode="auto">
          <a:xfrm>
            <a:off x="3048000" y="2057400"/>
            <a:ext cx="2743200" cy="1848051"/>
          </a:xfrm>
          <a:prstGeom prst="rect">
            <a:avLst/>
          </a:prstGeom>
          <a:noFill/>
        </p:spPr>
      </p:pic>
      <p:pic>
        <p:nvPicPr>
          <p:cNvPr id="18434" name="Picture 2" descr="http://rds.yahoo.com/_ylt=A0WTb_rCsxtLCgIBj0ujzbkF/SIG=123628aep/EXP=1260193090/**http%3A/lowendmac.com/lite/03/art/monopolies.gif"/>
          <p:cNvPicPr>
            <a:picLocks noChangeAspect="1" noChangeArrowheads="1"/>
          </p:cNvPicPr>
          <p:nvPr/>
        </p:nvPicPr>
        <p:blipFill>
          <a:blip r:embed="rId6" cstate="print"/>
          <a:srcRect/>
          <a:stretch>
            <a:fillRect/>
          </a:stretch>
        </p:blipFill>
        <p:spPr bwMode="auto">
          <a:xfrm>
            <a:off x="3352800" y="4267200"/>
            <a:ext cx="4876800" cy="685800"/>
          </a:xfrm>
          <a:prstGeom prst="rect">
            <a:avLst/>
          </a:prstGeom>
          <a:noFill/>
        </p:spPr>
      </p:pic>
      <p:pic>
        <p:nvPicPr>
          <p:cNvPr id="18436" name="Picture 4" descr="View Image">
            <a:hlinkClick r:id="rId7"/>
          </p:cNvPr>
          <p:cNvPicPr>
            <a:picLocks noChangeAspect="1" noChangeArrowheads="1"/>
          </p:cNvPicPr>
          <p:nvPr/>
        </p:nvPicPr>
        <p:blipFill>
          <a:blip r:embed="rId8" cstate="print"/>
          <a:srcRect/>
          <a:stretch>
            <a:fillRect/>
          </a:stretch>
        </p:blipFill>
        <p:spPr bwMode="auto">
          <a:xfrm>
            <a:off x="914400" y="5181600"/>
            <a:ext cx="2133600" cy="1416711"/>
          </a:xfrm>
          <a:prstGeom prst="rect">
            <a:avLst/>
          </a:prstGeom>
          <a:noFill/>
        </p:spPr>
      </p:pic>
      <p:pic>
        <p:nvPicPr>
          <p:cNvPr id="18438" name="Picture 6" descr="View Image">
            <a:hlinkClick r:id="rId9"/>
          </p:cNvPr>
          <p:cNvPicPr>
            <a:picLocks noChangeAspect="1" noChangeArrowheads="1"/>
          </p:cNvPicPr>
          <p:nvPr/>
        </p:nvPicPr>
        <p:blipFill>
          <a:blip r:embed="rId10" cstate="print"/>
          <a:srcRect/>
          <a:stretch>
            <a:fillRect/>
          </a:stretch>
        </p:blipFill>
        <p:spPr bwMode="auto">
          <a:xfrm>
            <a:off x="3962400" y="5105400"/>
            <a:ext cx="2133600" cy="1544726"/>
          </a:xfrm>
          <a:prstGeom prst="rect">
            <a:avLst/>
          </a:prstGeom>
          <a:noFill/>
        </p:spPr>
      </p:pic>
      <p:sp>
        <p:nvSpPr>
          <p:cNvPr id="9" name="TextBox 8"/>
          <p:cNvSpPr txBox="1"/>
          <p:nvPr/>
        </p:nvSpPr>
        <p:spPr>
          <a:xfrm>
            <a:off x="6400800" y="5380672"/>
            <a:ext cx="2743200" cy="1200329"/>
          </a:xfrm>
          <a:prstGeom prst="rect">
            <a:avLst/>
          </a:prstGeom>
          <a:noFill/>
        </p:spPr>
        <p:txBody>
          <a:bodyPr wrap="square" rtlCol="0">
            <a:spAutoFit/>
          </a:bodyPr>
          <a:lstStyle/>
          <a:p>
            <a:r>
              <a:rPr lang="en-US" dirty="0" smtClean="0"/>
              <a:t>Images all Google open source, except </a:t>
            </a:r>
            <a:r>
              <a:rPr lang="en-US" dirty="0" err="1" smtClean="0"/>
              <a:t>Jetson</a:t>
            </a:r>
            <a:r>
              <a:rPr lang="en-US" dirty="0" smtClean="0"/>
              <a:t> image: http:// arstechnica.com/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Case overview</a:t>
            </a:r>
            <a:endParaRPr lang="en-US" dirty="0">
              <a:latin typeface="Times New Roman" pitchFamily="18" charset="0"/>
              <a:cs typeface="Times New Roman" pitchFamily="18" charset="0"/>
            </a:endParaRPr>
          </a:p>
        </p:txBody>
      </p:sp>
      <p:pic>
        <p:nvPicPr>
          <p:cNvPr id="26626" name="Picture 2"/>
          <p:cNvPicPr>
            <a:picLocks noChangeAspect="1" noChangeArrowheads="1"/>
          </p:cNvPicPr>
          <p:nvPr/>
        </p:nvPicPr>
        <p:blipFill>
          <a:blip r:embed="rId2" cstate="print"/>
          <a:srcRect/>
          <a:stretch>
            <a:fillRect/>
          </a:stretch>
        </p:blipFill>
        <p:spPr bwMode="auto">
          <a:xfrm>
            <a:off x="228600" y="1066800"/>
            <a:ext cx="2305050" cy="1809750"/>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2867025" y="1524000"/>
            <a:ext cx="6276975" cy="1495425"/>
          </a:xfrm>
          <a:prstGeom prst="rect">
            <a:avLst/>
          </a:prstGeom>
          <a:noFill/>
          <a:ln w="9525">
            <a:noFill/>
            <a:miter lim="800000"/>
            <a:headEnd/>
            <a:tailEnd/>
          </a:ln>
        </p:spPr>
      </p:pic>
      <p:pic>
        <p:nvPicPr>
          <p:cNvPr id="26628" name="Picture 4"/>
          <p:cNvPicPr>
            <a:picLocks noChangeAspect="1" noChangeArrowheads="1"/>
          </p:cNvPicPr>
          <p:nvPr/>
        </p:nvPicPr>
        <p:blipFill>
          <a:blip r:embed="rId4" cstate="print"/>
          <a:srcRect/>
          <a:stretch>
            <a:fillRect/>
          </a:stretch>
        </p:blipFill>
        <p:spPr bwMode="auto">
          <a:xfrm>
            <a:off x="533400" y="3581400"/>
            <a:ext cx="3124200" cy="1447800"/>
          </a:xfrm>
          <a:prstGeom prst="rect">
            <a:avLst/>
          </a:prstGeom>
          <a:noFill/>
          <a:ln w="9525">
            <a:noFill/>
            <a:miter lim="800000"/>
            <a:headEnd/>
            <a:tailEnd/>
          </a:ln>
        </p:spPr>
      </p:pic>
      <p:pic>
        <p:nvPicPr>
          <p:cNvPr id="26629" name="Picture 5"/>
          <p:cNvPicPr>
            <a:picLocks noChangeAspect="1" noChangeArrowheads="1"/>
          </p:cNvPicPr>
          <p:nvPr/>
        </p:nvPicPr>
        <p:blipFill>
          <a:blip r:embed="rId5" cstate="print"/>
          <a:srcRect/>
          <a:stretch>
            <a:fillRect/>
          </a:stretch>
        </p:blipFill>
        <p:spPr bwMode="auto">
          <a:xfrm>
            <a:off x="4114800" y="3810000"/>
            <a:ext cx="3491985" cy="2581275"/>
          </a:xfrm>
          <a:prstGeom prst="rect">
            <a:avLst/>
          </a:prstGeom>
          <a:noFill/>
          <a:ln w="9525">
            <a:noFill/>
            <a:miter lim="800000"/>
            <a:headEnd/>
            <a:tailEnd/>
          </a:ln>
        </p:spPr>
      </p:pic>
      <p:sp>
        <p:nvSpPr>
          <p:cNvPr id="7" name="Rectangle 6"/>
          <p:cNvSpPr/>
          <p:nvPr/>
        </p:nvSpPr>
        <p:spPr>
          <a:xfrm>
            <a:off x="7086600" y="6248400"/>
            <a:ext cx="1752600" cy="369332"/>
          </a:xfrm>
          <a:prstGeom prst="rect">
            <a:avLst/>
          </a:prstGeom>
        </p:spPr>
        <p:txBody>
          <a:bodyPr wrap="square">
            <a:spAutoFit/>
          </a:bodyPr>
          <a:lstStyle/>
          <a:p>
            <a:r>
              <a:rPr lang="en-US" dirty="0" smtClean="0"/>
              <a:t>Baltimore Sun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Appeal</a:t>
            </a:r>
            <a:endParaRPr lang="en-US" dirty="0">
              <a:latin typeface="Times New Roman" pitchFamily="18" charset="0"/>
              <a:cs typeface="Times New Roman" pitchFamily="18" charset="0"/>
            </a:endParaRPr>
          </a:p>
        </p:txBody>
      </p:sp>
      <p:pic>
        <p:nvPicPr>
          <p:cNvPr id="27650" name="Picture 2"/>
          <p:cNvPicPr>
            <a:picLocks noChangeAspect="1" noChangeArrowheads="1"/>
          </p:cNvPicPr>
          <p:nvPr/>
        </p:nvPicPr>
        <p:blipFill>
          <a:blip r:embed="rId2" cstate="print"/>
          <a:srcRect/>
          <a:stretch>
            <a:fillRect/>
          </a:stretch>
        </p:blipFill>
        <p:spPr bwMode="auto">
          <a:xfrm>
            <a:off x="533400" y="1600200"/>
            <a:ext cx="4267200" cy="1138500"/>
          </a:xfrm>
          <a:prstGeom prst="rect">
            <a:avLst/>
          </a:prstGeom>
          <a:noFill/>
          <a:ln w="9525">
            <a:noFill/>
            <a:miter lim="800000"/>
            <a:headEnd/>
            <a:tailEnd/>
          </a:ln>
        </p:spPr>
      </p:pic>
      <p:pic>
        <p:nvPicPr>
          <p:cNvPr id="27651" name="Picture 3"/>
          <p:cNvPicPr>
            <a:picLocks noChangeAspect="1" noChangeArrowheads="1"/>
          </p:cNvPicPr>
          <p:nvPr/>
        </p:nvPicPr>
        <p:blipFill>
          <a:blip r:embed="rId3" cstate="print"/>
          <a:srcRect/>
          <a:stretch>
            <a:fillRect/>
          </a:stretch>
        </p:blipFill>
        <p:spPr bwMode="auto">
          <a:xfrm>
            <a:off x="5029200" y="1752600"/>
            <a:ext cx="3652836" cy="1119187"/>
          </a:xfrm>
          <a:prstGeom prst="rect">
            <a:avLst/>
          </a:prstGeom>
          <a:noFill/>
          <a:ln w="9525">
            <a:noFill/>
            <a:miter lim="800000"/>
            <a:headEnd/>
            <a:tailEnd/>
          </a:ln>
        </p:spPr>
      </p:pic>
      <p:pic>
        <p:nvPicPr>
          <p:cNvPr id="27652" name="Picture 4"/>
          <p:cNvPicPr>
            <a:picLocks noChangeAspect="1" noChangeArrowheads="1"/>
          </p:cNvPicPr>
          <p:nvPr/>
        </p:nvPicPr>
        <p:blipFill>
          <a:blip r:embed="rId4" cstate="print"/>
          <a:srcRect/>
          <a:stretch>
            <a:fillRect/>
          </a:stretch>
        </p:blipFill>
        <p:spPr bwMode="auto">
          <a:xfrm>
            <a:off x="838199" y="3048000"/>
            <a:ext cx="3309731" cy="2362200"/>
          </a:xfrm>
          <a:prstGeom prst="rect">
            <a:avLst/>
          </a:prstGeom>
          <a:noFill/>
          <a:ln w="9525">
            <a:noFill/>
            <a:miter lim="800000"/>
            <a:headEnd/>
            <a:tailEnd/>
          </a:ln>
        </p:spPr>
      </p:pic>
      <p:sp>
        <p:nvSpPr>
          <p:cNvPr id="6" name="TextBox 5"/>
          <p:cNvSpPr txBox="1"/>
          <p:nvPr/>
        </p:nvSpPr>
        <p:spPr>
          <a:xfrm>
            <a:off x="4572000" y="3124200"/>
            <a:ext cx="4191000" cy="2585323"/>
          </a:xfrm>
          <a:prstGeom prst="rect">
            <a:avLst/>
          </a:prstGeom>
          <a:solidFill>
            <a:schemeClr val="accent3">
              <a:lumMod val="60000"/>
              <a:lumOff val="40000"/>
            </a:schemeClr>
          </a:solidFill>
          <a:ln w="28575">
            <a:solidFill>
              <a:schemeClr val="tx1"/>
            </a:solidFill>
          </a:ln>
        </p:spPr>
        <p:txBody>
          <a:bodyPr wrap="square" rtlCol="0">
            <a:spAutoFit/>
          </a:bodyPr>
          <a:lstStyle/>
          <a:p>
            <a:pPr>
              <a:buFont typeface="Arial" pitchFamily="34" charset="0"/>
              <a:buChar char="•"/>
            </a:pPr>
            <a:r>
              <a:rPr lang="en-US" dirty="0" smtClean="0">
                <a:latin typeface="Times New Roman" pitchFamily="18" charset="0"/>
                <a:cs typeface="Times New Roman" pitchFamily="18" charset="0"/>
              </a:rPr>
              <a:t>Losses acknowledged</a:t>
            </a:r>
          </a:p>
          <a:p>
            <a:pPr>
              <a:buFont typeface="Arial" pitchFamily="34" charset="0"/>
              <a:buChar char="•"/>
            </a:pPr>
            <a:r>
              <a:rPr lang="en-US" dirty="0" smtClean="0">
                <a:latin typeface="Times New Roman" pitchFamily="18" charset="0"/>
                <a:cs typeface="Times New Roman" pitchFamily="18" charset="0"/>
              </a:rPr>
              <a:t>Previous judge said “keep trolleys in congested areas”</a:t>
            </a:r>
          </a:p>
          <a:p>
            <a:pPr>
              <a:buFont typeface="Arial" pitchFamily="34" charset="0"/>
              <a:buChar char="•"/>
            </a:pPr>
            <a:r>
              <a:rPr lang="en-US" dirty="0" smtClean="0">
                <a:latin typeface="Times New Roman" pitchFamily="18" charset="0"/>
                <a:cs typeface="Times New Roman" pitchFamily="18" charset="0"/>
              </a:rPr>
              <a:t>PSC reduced conversion percentage</a:t>
            </a:r>
          </a:p>
          <a:p>
            <a:pPr>
              <a:buFont typeface="Arial" pitchFamily="34" charset="0"/>
              <a:buChar char="•"/>
            </a:pPr>
            <a:r>
              <a:rPr lang="en-US" dirty="0" smtClean="0">
                <a:latin typeface="Times New Roman" pitchFamily="18" charset="0"/>
                <a:cs typeface="Times New Roman" pitchFamily="18" charset="0"/>
              </a:rPr>
              <a:t>Rail company should have some rails</a:t>
            </a:r>
          </a:p>
          <a:p>
            <a:pPr>
              <a:buFont typeface="Arial" pitchFamily="34" charset="0"/>
              <a:buChar char="•"/>
            </a:pPr>
            <a:r>
              <a:rPr lang="en-US" dirty="0" smtClean="0">
                <a:latin typeface="Times New Roman" pitchFamily="18" charset="0"/>
                <a:cs typeface="Times New Roman" pitchFamily="18" charset="0"/>
              </a:rPr>
              <a:t>Fraud/contract not behind original argument</a:t>
            </a:r>
          </a:p>
          <a:p>
            <a:pPr>
              <a:buFont typeface="Arial" pitchFamily="34" charset="0"/>
              <a:buChar char="•"/>
            </a:pPr>
            <a:r>
              <a:rPr lang="en-US" dirty="0" smtClean="0">
                <a:latin typeface="Times New Roman" pitchFamily="18" charset="0"/>
                <a:cs typeface="Times New Roman" pitchFamily="18" charset="0"/>
              </a:rPr>
              <a:t>It may not be wise, cost-effective or better, but it isn’t illegal</a:t>
            </a:r>
            <a:endParaRPr lang="en-US" dirty="0">
              <a:latin typeface="Times New Roman" pitchFamily="18" charset="0"/>
              <a:cs typeface="Times New Roman" pitchFamily="18" charset="0"/>
            </a:endParaRPr>
          </a:p>
        </p:txBody>
      </p:sp>
      <p:sp>
        <p:nvSpPr>
          <p:cNvPr id="7" name="Rectangle 6"/>
          <p:cNvSpPr/>
          <p:nvPr/>
        </p:nvSpPr>
        <p:spPr>
          <a:xfrm>
            <a:off x="7086600" y="6248400"/>
            <a:ext cx="1752600" cy="369332"/>
          </a:xfrm>
          <a:prstGeom prst="rect">
            <a:avLst/>
          </a:prstGeom>
        </p:spPr>
        <p:txBody>
          <a:bodyPr wrap="square">
            <a:spAutoFit/>
          </a:bodyPr>
          <a:lstStyle/>
          <a:p>
            <a:r>
              <a:rPr lang="en-US" dirty="0" smtClean="0"/>
              <a:t>Baltimore Sun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Public reaction</a:t>
            </a:r>
            <a:endParaRPr lang="en-US" dirty="0">
              <a:latin typeface="Times New Roman" pitchFamily="18" charset="0"/>
              <a:cs typeface="Times New Roman" pitchFamily="18" charset="0"/>
            </a:endParaRPr>
          </a:p>
        </p:txBody>
      </p:sp>
      <p:pic>
        <p:nvPicPr>
          <p:cNvPr id="25602" name="Picture 2"/>
          <p:cNvPicPr>
            <a:picLocks noChangeAspect="1" noChangeArrowheads="1"/>
          </p:cNvPicPr>
          <p:nvPr/>
        </p:nvPicPr>
        <p:blipFill>
          <a:blip r:embed="rId2" cstate="print"/>
          <a:srcRect/>
          <a:stretch>
            <a:fillRect/>
          </a:stretch>
        </p:blipFill>
        <p:spPr bwMode="auto">
          <a:xfrm>
            <a:off x="609600" y="1524000"/>
            <a:ext cx="5105400" cy="1866900"/>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5943600" y="1371600"/>
            <a:ext cx="2609850" cy="2828925"/>
          </a:xfrm>
          <a:prstGeom prst="rect">
            <a:avLst/>
          </a:prstGeom>
          <a:noFill/>
          <a:ln w="9525">
            <a:noFill/>
            <a:miter lim="800000"/>
            <a:headEnd/>
            <a:tailEnd/>
          </a:ln>
        </p:spPr>
      </p:pic>
      <p:pic>
        <p:nvPicPr>
          <p:cNvPr id="25604" name="Picture 4"/>
          <p:cNvPicPr>
            <a:picLocks noChangeAspect="1" noChangeArrowheads="1"/>
          </p:cNvPicPr>
          <p:nvPr/>
        </p:nvPicPr>
        <p:blipFill>
          <a:blip r:embed="rId4" cstate="print"/>
          <a:srcRect/>
          <a:stretch>
            <a:fillRect/>
          </a:stretch>
        </p:blipFill>
        <p:spPr bwMode="auto">
          <a:xfrm>
            <a:off x="1143000" y="3505200"/>
            <a:ext cx="2647950" cy="3095625"/>
          </a:xfrm>
          <a:prstGeom prst="rect">
            <a:avLst/>
          </a:prstGeom>
          <a:noFill/>
          <a:ln w="9525">
            <a:noFill/>
            <a:miter lim="800000"/>
            <a:headEnd/>
            <a:tailEnd/>
          </a:ln>
        </p:spPr>
      </p:pic>
      <p:pic>
        <p:nvPicPr>
          <p:cNvPr id="25605" name="Picture 5"/>
          <p:cNvPicPr>
            <a:picLocks noChangeAspect="1" noChangeArrowheads="1"/>
          </p:cNvPicPr>
          <p:nvPr/>
        </p:nvPicPr>
        <p:blipFill>
          <a:blip r:embed="rId5" cstate="print"/>
          <a:srcRect/>
          <a:stretch>
            <a:fillRect/>
          </a:stretch>
        </p:blipFill>
        <p:spPr bwMode="auto">
          <a:xfrm>
            <a:off x="4114800" y="3810000"/>
            <a:ext cx="1933575" cy="2381250"/>
          </a:xfrm>
          <a:prstGeom prst="rect">
            <a:avLst/>
          </a:prstGeom>
          <a:noFill/>
          <a:ln w="9525">
            <a:noFill/>
            <a:miter lim="800000"/>
            <a:headEnd/>
            <a:tailEnd/>
          </a:ln>
        </p:spPr>
      </p:pic>
      <p:pic>
        <p:nvPicPr>
          <p:cNvPr id="25606" name="Picture 6"/>
          <p:cNvPicPr>
            <a:picLocks noChangeAspect="1" noChangeArrowheads="1"/>
          </p:cNvPicPr>
          <p:nvPr/>
        </p:nvPicPr>
        <p:blipFill>
          <a:blip r:embed="rId6" cstate="print"/>
          <a:srcRect/>
          <a:stretch>
            <a:fillRect/>
          </a:stretch>
        </p:blipFill>
        <p:spPr bwMode="auto">
          <a:xfrm>
            <a:off x="1066800" y="1143000"/>
            <a:ext cx="1581150" cy="266700"/>
          </a:xfrm>
          <a:prstGeom prst="rect">
            <a:avLst/>
          </a:prstGeom>
          <a:noFill/>
          <a:ln w="9525">
            <a:noFill/>
            <a:miter lim="800000"/>
            <a:headEnd/>
            <a:tailEnd/>
          </a:ln>
        </p:spPr>
      </p:pic>
      <p:pic>
        <p:nvPicPr>
          <p:cNvPr id="25607" name="Picture 7"/>
          <p:cNvPicPr>
            <a:picLocks noChangeAspect="1" noChangeArrowheads="1"/>
          </p:cNvPicPr>
          <p:nvPr/>
        </p:nvPicPr>
        <p:blipFill>
          <a:blip r:embed="rId7" cstate="print"/>
          <a:srcRect/>
          <a:stretch>
            <a:fillRect/>
          </a:stretch>
        </p:blipFill>
        <p:spPr bwMode="auto">
          <a:xfrm>
            <a:off x="6324600" y="4267200"/>
            <a:ext cx="209550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Public reaction - meetings</a:t>
            </a:r>
            <a:endParaRPr lang="en-US" dirty="0">
              <a:latin typeface="Times New Roman" pitchFamily="18" charset="0"/>
              <a:cs typeface="Times New Roman" pitchFamily="18" charset="0"/>
            </a:endParaRPr>
          </a:p>
        </p:txBody>
      </p:sp>
      <p:pic>
        <p:nvPicPr>
          <p:cNvPr id="28674" name="Picture 2"/>
          <p:cNvPicPr>
            <a:picLocks noChangeAspect="1" noChangeArrowheads="1"/>
          </p:cNvPicPr>
          <p:nvPr/>
        </p:nvPicPr>
        <p:blipFill>
          <a:blip r:embed="rId2" cstate="print"/>
          <a:srcRect/>
          <a:stretch>
            <a:fillRect/>
          </a:stretch>
        </p:blipFill>
        <p:spPr bwMode="auto">
          <a:xfrm>
            <a:off x="304800" y="1143000"/>
            <a:ext cx="3124200" cy="2545820"/>
          </a:xfrm>
          <a:prstGeom prst="rect">
            <a:avLst/>
          </a:prstGeom>
          <a:noFill/>
          <a:ln w="9525">
            <a:noFill/>
            <a:miter lim="800000"/>
            <a:headEnd/>
            <a:tailEnd/>
          </a:ln>
        </p:spPr>
      </p:pic>
      <p:pic>
        <p:nvPicPr>
          <p:cNvPr id="28676" name="Picture 4"/>
          <p:cNvPicPr>
            <a:picLocks noChangeAspect="1" noChangeArrowheads="1"/>
          </p:cNvPicPr>
          <p:nvPr/>
        </p:nvPicPr>
        <p:blipFill>
          <a:blip r:embed="rId3" cstate="print"/>
          <a:srcRect/>
          <a:stretch>
            <a:fillRect/>
          </a:stretch>
        </p:blipFill>
        <p:spPr bwMode="auto">
          <a:xfrm>
            <a:off x="5867400" y="1752600"/>
            <a:ext cx="3052516" cy="3962400"/>
          </a:xfrm>
          <a:prstGeom prst="rect">
            <a:avLst/>
          </a:prstGeom>
          <a:noFill/>
          <a:ln w="9525">
            <a:noFill/>
            <a:miter lim="800000"/>
            <a:headEnd/>
            <a:tailEnd/>
          </a:ln>
        </p:spPr>
      </p:pic>
      <p:pic>
        <p:nvPicPr>
          <p:cNvPr id="28677" name="Picture 5"/>
          <p:cNvPicPr>
            <a:picLocks noChangeAspect="1" noChangeArrowheads="1"/>
          </p:cNvPicPr>
          <p:nvPr/>
        </p:nvPicPr>
        <p:blipFill>
          <a:blip r:embed="rId4" cstate="print"/>
          <a:srcRect/>
          <a:stretch>
            <a:fillRect/>
          </a:stretch>
        </p:blipFill>
        <p:spPr bwMode="auto">
          <a:xfrm>
            <a:off x="3657600" y="1143000"/>
            <a:ext cx="2143125" cy="2724150"/>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685800" y="3429000"/>
            <a:ext cx="5029200" cy="3241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1676400" y="228600"/>
            <a:ext cx="5681663" cy="6226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Connection?</a:t>
            </a:r>
            <a:endParaRPr lang="en-US" dirty="0">
              <a:latin typeface="Times New Roman" pitchFamily="18" charset="0"/>
              <a:cs typeface="Times New Roman" pitchFamily="18" charset="0"/>
            </a:endParaRPr>
          </a:p>
        </p:txBody>
      </p:sp>
      <p:pic>
        <p:nvPicPr>
          <p:cNvPr id="22530" name="Picture 2"/>
          <p:cNvPicPr>
            <a:picLocks noChangeAspect="1" noChangeArrowheads="1"/>
          </p:cNvPicPr>
          <p:nvPr/>
        </p:nvPicPr>
        <p:blipFill>
          <a:blip r:embed="rId2" cstate="print"/>
          <a:srcRect/>
          <a:stretch>
            <a:fillRect/>
          </a:stretch>
        </p:blipFill>
        <p:spPr bwMode="auto">
          <a:xfrm>
            <a:off x="4800600" y="2286000"/>
            <a:ext cx="3114675" cy="2994495"/>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1676400" y="1295400"/>
            <a:ext cx="2362200" cy="5153025"/>
          </a:xfrm>
          <a:prstGeom prst="rect">
            <a:avLst/>
          </a:prstGeom>
          <a:noFill/>
          <a:ln w="9525">
            <a:noFill/>
            <a:miter lim="800000"/>
            <a:headEnd/>
            <a:tailEnd/>
          </a:ln>
        </p:spPr>
      </p:pic>
      <p:sp>
        <p:nvSpPr>
          <p:cNvPr id="5" name="Rectangle 4"/>
          <p:cNvSpPr/>
          <p:nvPr/>
        </p:nvSpPr>
        <p:spPr>
          <a:xfrm>
            <a:off x="2057400" y="6488668"/>
            <a:ext cx="1752600" cy="369332"/>
          </a:xfrm>
          <a:prstGeom prst="rect">
            <a:avLst/>
          </a:prstGeom>
        </p:spPr>
        <p:txBody>
          <a:bodyPr wrap="square">
            <a:spAutoFit/>
          </a:bodyPr>
          <a:lstStyle/>
          <a:p>
            <a:r>
              <a:rPr lang="en-US" dirty="0" smtClean="0"/>
              <a:t>Baltimore Sun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Impacts</a:t>
            </a:r>
            <a:endParaRPr lang="en-US" dirty="0">
              <a:latin typeface="Times New Roman" pitchFamily="18" charset="0"/>
              <a:cs typeface="Times New Roman" pitchFamily="18" charset="0"/>
            </a:endParaRPr>
          </a:p>
        </p:txBody>
      </p:sp>
      <p:pic>
        <p:nvPicPr>
          <p:cNvPr id="29698" name="Picture 2"/>
          <p:cNvPicPr>
            <a:picLocks noChangeAspect="1" noChangeArrowheads="1"/>
          </p:cNvPicPr>
          <p:nvPr/>
        </p:nvPicPr>
        <p:blipFill>
          <a:blip r:embed="rId3" cstate="print"/>
          <a:srcRect/>
          <a:stretch>
            <a:fillRect/>
          </a:stretch>
        </p:blipFill>
        <p:spPr bwMode="auto">
          <a:xfrm>
            <a:off x="228600" y="304800"/>
            <a:ext cx="2743200" cy="3064933"/>
          </a:xfrm>
          <a:prstGeom prst="rect">
            <a:avLst/>
          </a:prstGeom>
          <a:noFill/>
          <a:ln w="9525">
            <a:noFill/>
            <a:miter lim="800000"/>
            <a:headEnd/>
            <a:tailEnd/>
          </a:ln>
        </p:spPr>
      </p:pic>
      <p:pic>
        <p:nvPicPr>
          <p:cNvPr id="29699" name="Picture 3"/>
          <p:cNvPicPr>
            <a:picLocks noChangeAspect="1" noChangeArrowheads="1"/>
          </p:cNvPicPr>
          <p:nvPr/>
        </p:nvPicPr>
        <p:blipFill>
          <a:blip r:embed="rId4" cstate="print"/>
          <a:srcRect/>
          <a:stretch>
            <a:fillRect/>
          </a:stretch>
        </p:blipFill>
        <p:spPr bwMode="auto">
          <a:xfrm>
            <a:off x="3429000" y="1295400"/>
            <a:ext cx="1374820" cy="1600200"/>
          </a:xfrm>
          <a:prstGeom prst="rect">
            <a:avLst/>
          </a:prstGeom>
          <a:noFill/>
          <a:ln w="9525">
            <a:noFill/>
            <a:miter lim="800000"/>
            <a:headEnd/>
            <a:tailEnd/>
          </a:ln>
        </p:spPr>
      </p:pic>
      <p:pic>
        <p:nvPicPr>
          <p:cNvPr id="29700" name="Picture 4"/>
          <p:cNvPicPr>
            <a:picLocks noChangeAspect="1" noChangeArrowheads="1"/>
          </p:cNvPicPr>
          <p:nvPr/>
        </p:nvPicPr>
        <p:blipFill>
          <a:blip r:embed="rId5" cstate="print"/>
          <a:srcRect/>
          <a:stretch>
            <a:fillRect/>
          </a:stretch>
        </p:blipFill>
        <p:spPr bwMode="auto">
          <a:xfrm>
            <a:off x="3124200" y="3200400"/>
            <a:ext cx="1323975" cy="1000125"/>
          </a:xfrm>
          <a:prstGeom prst="rect">
            <a:avLst/>
          </a:prstGeom>
          <a:noFill/>
          <a:ln w="9525">
            <a:noFill/>
            <a:miter lim="800000"/>
            <a:headEnd/>
            <a:tailEnd/>
          </a:ln>
        </p:spPr>
      </p:pic>
      <p:pic>
        <p:nvPicPr>
          <p:cNvPr id="29701" name="Picture 5"/>
          <p:cNvPicPr>
            <a:picLocks noChangeAspect="1" noChangeArrowheads="1"/>
          </p:cNvPicPr>
          <p:nvPr/>
        </p:nvPicPr>
        <p:blipFill>
          <a:blip r:embed="rId6" cstate="print"/>
          <a:srcRect/>
          <a:stretch>
            <a:fillRect/>
          </a:stretch>
        </p:blipFill>
        <p:spPr bwMode="auto">
          <a:xfrm>
            <a:off x="381000" y="3733800"/>
            <a:ext cx="2181225" cy="600075"/>
          </a:xfrm>
          <a:prstGeom prst="rect">
            <a:avLst/>
          </a:prstGeom>
          <a:noFill/>
          <a:ln w="9525">
            <a:noFill/>
            <a:miter lim="800000"/>
            <a:headEnd/>
            <a:tailEnd/>
          </a:ln>
        </p:spPr>
      </p:pic>
      <p:pic>
        <p:nvPicPr>
          <p:cNvPr id="29702" name="Picture 6"/>
          <p:cNvPicPr>
            <a:picLocks noChangeAspect="1" noChangeArrowheads="1"/>
          </p:cNvPicPr>
          <p:nvPr/>
        </p:nvPicPr>
        <p:blipFill>
          <a:blip r:embed="rId7" cstate="print"/>
          <a:srcRect/>
          <a:stretch>
            <a:fillRect/>
          </a:stretch>
        </p:blipFill>
        <p:spPr bwMode="auto">
          <a:xfrm>
            <a:off x="2667000" y="4419600"/>
            <a:ext cx="1409700" cy="790575"/>
          </a:xfrm>
          <a:prstGeom prst="rect">
            <a:avLst/>
          </a:prstGeom>
          <a:noFill/>
          <a:ln w="9525">
            <a:noFill/>
            <a:miter lim="800000"/>
            <a:headEnd/>
            <a:tailEnd/>
          </a:ln>
        </p:spPr>
      </p:pic>
      <p:pic>
        <p:nvPicPr>
          <p:cNvPr id="29703" name="Picture 7"/>
          <p:cNvPicPr>
            <a:picLocks noChangeAspect="1" noChangeArrowheads="1"/>
          </p:cNvPicPr>
          <p:nvPr/>
        </p:nvPicPr>
        <p:blipFill>
          <a:blip r:embed="rId8" cstate="print"/>
          <a:srcRect/>
          <a:stretch>
            <a:fillRect/>
          </a:stretch>
        </p:blipFill>
        <p:spPr bwMode="auto">
          <a:xfrm>
            <a:off x="457200" y="4648200"/>
            <a:ext cx="1704975" cy="1419225"/>
          </a:xfrm>
          <a:prstGeom prst="rect">
            <a:avLst/>
          </a:prstGeom>
          <a:noFill/>
          <a:ln w="9525">
            <a:noFill/>
            <a:miter lim="800000"/>
            <a:headEnd/>
            <a:tailEnd/>
          </a:ln>
        </p:spPr>
      </p:pic>
      <p:pic>
        <p:nvPicPr>
          <p:cNvPr id="29704" name="Picture 8"/>
          <p:cNvPicPr>
            <a:picLocks noChangeAspect="1" noChangeArrowheads="1"/>
          </p:cNvPicPr>
          <p:nvPr/>
        </p:nvPicPr>
        <p:blipFill>
          <a:blip r:embed="rId9" cstate="print"/>
          <a:srcRect/>
          <a:stretch>
            <a:fillRect/>
          </a:stretch>
        </p:blipFill>
        <p:spPr bwMode="auto">
          <a:xfrm>
            <a:off x="2667000" y="5638800"/>
            <a:ext cx="1800225" cy="819150"/>
          </a:xfrm>
          <a:prstGeom prst="rect">
            <a:avLst/>
          </a:prstGeom>
          <a:noFill/>
          <a:ln w="9525">
            <a:noFill/>
            <a:miter lim="800000"/>
            <a:headEnd/>
            <a:tailEnd/>
          </a:ln>
        </p:spPr>
      </p:pic>
      <p:pic>
        <p:nvPicPr>
          <p:cNvPr id="29706" name="Picture 10" descr="Tree-lined city street">
            <a:hlinkClick r:id="rId10"/>
          </p:cNvPr>
          <p:cNvPicPr>
            <a:picLocks noChangeAspect="1" noChangeArrowheads="1"/>
          </p:cNvPicPr>
          <p:nvPr/>
        </p:nvPicPr>
        <p:blipFill>
          <a:blip r:embed="rId11" cstate="print"/>
          <a:srcRect/>
          <a:stretch>
            <a:fillRect/>
          </a:stretch>
        </p:blipFill>
        <p:spPr bwMode="auto">
          <a:xfrm>
            <a:off x="6172200" y="304800"/>
            <a:ext cx="2133600" cy="2897481"/>
          </a:xfrm>
          <a:prstGeom prst="rect">
            <a:avLst/>
          </a:prstGeom>
          <a:noFill/>
        </p:spPr>
      </p:pic>
      <p:pic>
        <p:nvPicPr>
          <p:cNvPr id="29708" name="Picture 12" descr="http://3.bp.blogspot.com/_hxlM9XMHU2M/SiJ-IVTBE9I/AAAAAAAABPM/askgdkEV6-Q/s400/baltimore+church.jpg"/>
          <p:cNvPicPr>
            <a:picLocks noChangeAspect="1" noChangeArrowheads="1"/>
          </p:cNvPicPr>
          <p:nvPr/>
        </p:nvPicPr>
        <p:blipFill>
          <a:blip r:embed="rId12" cstate="print"/>
          <a:srcRect/>
          <a:stretch>
            <a:fillRect/>
          </a:stretch>
        </p:blipFill>
        <p:spPr bwMode="auto">
          <a:xfrm>
            <a:off x="6477000" y="3429000"/>
            <a:ext cx="2266950" cy="3022600"/>
          </a:xfrm>
          <a:prstGeom prst="rect">
            <a:avLst/>
          </a:prstGeom>
          <a:noFill/>
        </p:spPr>
      </p:pic>
      <p:pic>
        <p:nvPicPr>
          <p:cNvPr id="29710" name="Picture 14" descr="poetry-716522.gif">
            <a:hlinkClick r:id="rId13" tooltip="poetry-716522.gif"/>
          </p:cNvPr>
          <p:cNvPicPr>
            <a:picLocks noChangeAspect="1" noChangeArrowheads="1"/>
          </p:cNvPicPr>
          <p:nvPr/>
        </p:nvPicPr>
        <p:blipFill>
          <a:blip r:embed="rId14" cstate="print"/>
          <a:srcRect/>
          <a:stretch>
            <a:fillRect/>
          </a:stretch>
        </p:blipFill>
        <p:spPr bwMode="auto">
          <a:xfrm>
            <a:off x="4876800" y="3124200"/>
            <a:ext cx="1143000" cy="1219201"/>
          </a:xfrm>
          <a:prstGeom prst="rect">
            <a:avLst/>
          </a:prstGeom>
          <a:noFill/>
        </p:spPr>
      </p:pic>
      <p:pic>
        <p:nvPicPr>
          <p:cNvPr id="29711" name="Picture 15" descr="stethoscope"/>
          <p:cNvPicPr>
            <a:picLocks noChangeAspect="1" noChangeArrowheads="1"/>
          </p:cNvPicPr>
          <p:nvPr/>
        </p:nvPicPr>
        <p:blipFill>
          <a:blip r:embed="rId15" cstate="print"/>
          <a:srcRect/>
          <a:stretch>
            <a:fillRect/>
          </a:stretch>
        </p:blipFill>
        <p:spPr bwMode="auto">
          <a:xfrm>
            <a:off x="4648200" y="4648200"/>
            <a:ext cx="1524000" cy="1312333"/>
          </a:xfrm>
          <a:prstGeom prst="rect">
            <a:avLst/>
          </a:prstGeom>
          <a:noFill/>
        </p:spPr>
      </p:pic>
      <p:sp>
        <p:nvSpPr>
          <p:cNvPr id="14" name="Rectangle 13"/>
          <p:cNvSpPr/>
          <p:nvPr/>
        </p:nvSpPr>
        <p:spPr>
          <a:xfrm>
            <a:off x="533400" y="6248400"/>
            <a:ext cx="1752600" cy="369332"/>
          </a:xfrm>
          <a:prstGeom prst="rect">
            <a:avLst/>
          </a:prstGeom>
        </p:spPr>
        <p:txBody>
          <a:bodyPr wrap="square">
            <a:spAutoFit/>
          </a:bodyPr>
          <a:lstStyle/>
          <a:p>
            <a:r>
              <a:rPr lang="en-US" dirty="0" smtClean="0"/>
              <a:t>Baltimore Sun</a:t>
            </a:r>
          </a:p>
        </p:txBody>
      </p:sp>
      <p:sp>
        <p:nvSpPr>
          <p:cNvPr id="15" name="Rectangle 14"/>
          <p:cNvSpPr/>
          <p:nvPr/>
        </p:nvSpPr>
        <p:spPr>
          <a:xfrm>
            <a:off x="4953000" y="6248400"/>
            <a:ext cx="2057400" cy="369332"/>
          </a:xfrm>
          <a:prstGeom prst="rect">
            <a:avLst/>
          </a:prstGeom>
        </p:spPr>
        <p:txBody>
          <a:bodyPr wrap="square">
            <a:spAutoFit/>
          </a:bodyPr>
          <a:lstStyle/>
          <a:p>
            <a:r>
              <a:rPr lang="en-US" dirty="0" smtClean="0"/>
              <a:t>Google open source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1941 Transit Map</a:t>
            </a:r>
            <a:endParaRPr lang="en-US" dirty="0">
              <a:latin typeface="Times New Roman" pitchFamily="18" charset="0"/>
              <a:cs typeface="Times New Roman" pitchFamily="18" charset="0"/>
            </a:endParaRPr>
          </a:p>
        </p:txBody>
      </p:sp>
      <p:pic>
        <p:nvPicPr>
          <p:cNvPr id="18434" name="Picture 2" descr="http://www.library.jhu.edu/collections/specialcollections/rarebooks/peabody/Maps/balt1930/streetcars.jpg"/>
          <p:cNvPicPr>
            <a:picLocks noChangeAspect="1" noChangeArrowheads="1"/>
          </p:cNvPicPr>
          <p:nvPr/>
        </p:nvPicPr>
        <p:blipFill>
          <a:blip r:embed="rId2" cstate="print"/>
          <a:srcRect/>
          <a:stretch>
            <a:fillRect/>
          </a:stretch>
        </p:blipFill>
        <p:spPr bwMode="auto">
          <a:xfrm>
            <a:off x="1143000" y="1295400"/>
            <a:ext cx="7086600" cy="4724400"/>
          </a:xfrm>
          <a:prstGeom prst="rect">
            <a:avLst/>
          </a:prstGeom>
          <a:noFill/>
        </p:spPr>
      </p:pic>
      <p:sp>
        <p:nvSpPr>
          <p:cNvPr id="4" name="TextBox 3"/>
          <p:cNvSpPr txBox="1"/>
          <p:nvPr/>
        </p:nvSpPr>
        <p:spPr>
          <a:xfrm>
            <a:off x="1143000" y="6211669"/>
            <a:ext cx="6781800" cy="369332"/>
          </a:xfrm>
          <a:prstGeom prst="rect">
            <a:avLst/>
          </a:prstGeom>
          <a:noFill/>
        </p:spPr>
        <p:txBody>
          <a:bodyPr wrap="square" rtlCol="0">
            <a:spAutoFit/>
          </a:bodyPr>
          <a:lstStyle/>
          <a:p>
            <a:r>
              <a:rPr lang="en-US" b="1" i="1" dirty="0" smtClean="0"/>
              <a:t>     The last trolley  took its last trip on Saturday February 27, 1954</a:t>
            </a:r>
            <a:endParaRPr lang="en-US" b="1" i="1" dirty="0"/>
          </a:p>
        </p:txBody>
      </p:sp>
      <p:sp>
        <p:nvSpPr>
          <p:cNvPr id="5" name="TextBox 4"/>
          <p:cNvSpPr txBox="1"/>
          <p:nvPr/>
        </p:nvSpPr>
        <p:spPr>
          <a:xfrm>
            <a:off x="4648200" y="5562600"/>
            <a:ext cx="4495800" cy="646331"/>
          </a:xfrm>
          <a:prstGeom prst="rect">
            <a:avLst/>
          </a:prstGeom>
          <a:noFill/>
        </p:spPr>
        <p:txBody>
          <a:bodyPr wrap="square" rtlCol="0">
            <a:spAutoFit/>
          </a:bodyPr>
          <a:lstStyle/>
          <a:p>
            <a:r>
              <a:rPr lang="en-US" dirty="0" smtClean="0"/>
              <a:t>http://www.library.jhu.edu/bin/b/r/streetcars.jpg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320768" y="4191000"/>
            <a:ext cx="8823232" cy="1757362"/>
          </a:xfrm>
          <a:prstGeom prst="rect">
            <a:avLst/>
          </a:prstGeom>
          <a:noFill/>
          <a:ln w="9525">
            <a:noFill/>
            <a:miter lim="800000"/>
            <a:headEnd/>
            <a:tailEnd/>
          </a:ln>
        </p:spPr>
      </p:pic>
      <p:pic>
        <p:nvPicPr>
          <p:cNvPr id="35841" name="Picture 1"/>
          <p:cNvPicPr>
            <a:picLocks noChangeAspect="1" noChangeArrowheads="1"/>
          </p:cNvPicPr>
          <p:nvPr/>
        </p:nvPicPr>
        <p:blipFill>
          <a:blip r:embed="rId3" cstate="print"/>
          <a:srcRect/>
          <a:stretch>
            <a:fillRect/>
          </a:stretch>
        </p:blipFill>
        <p:spPr bwMode="auto">
          <a:xfrm>
            <a:off x="609600" y="1600200"/>
            <a:ext cx="2876550" cy="2124075"/>
          </a:xfrm>
          <a:prstGeom prst="rect">
            <a:avLst/>
          </a:prstGeom>
          <a:noFill/>
          <a:ln w="9525">
            <a:noFill/>
            <a:miter lim="800000"/>
            <a:headEnd/>
            <a:tailEnd/>
          </a:ln>
        </p:spPr>
      </p:pic>
      <p:sp>
        <p:nvSpPr>
          <p:cNvPr id="4"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National City Lines Legacy</a:t>
            </a:r>
            <a:endParaRPr kumimoji="0" lang="en-US" sz="4400" b="0" i="0" u="none" strike="noStrike" kern="1200" cap="none" spc="0" normalizeH="0" baseline="0" noProof="0" dirty="0">
              <a:ln>
                <a:noFill/>
              </a:ln>
              <a:solidFill>
                <a:schemeClr val="tx1"/>
              </a:solidFill>
              <a:effectLst/>
              <a:uLnTx/>
              <a:uFillTx/>
              <a:latin typeface="Aharoni" pitchFamily="2" charset="-79"/>
              <a:ea typeface="+mj-ea"/>
              <a:cs typeface="Aharoni" pitchFamily="2" charset="-79"/>
            </a:endParaRPr>
          </a:p>
        </p:txBody>
      </p:sp>
      <p:sp>
        <p:nvSpPr>
          <p:cNvPr id="5" name="Rectangle 4"/>
          <p:cNvSpPr/>
          <p:nvPr/>
        </p:nvSpPr>
        <p:spPr>
          <a:xfrm>
            <a:off x="4267200" y="1524000"/>
            <a:ext cx="4572000" cy="1754326"/>
          </a:xfrm>
          <a:prstGeom prst="rect">
            <a:avLst/>
          </a:prstGeom>
        </p:spPr>
        <p:txBody>
          <a:bodyPr>
            <a:spAutoFit/>
          </a:bodyPr>
          <a:lstStyle/>
          <a:p>
            <a:r>
              <a:rPr lang="en-US" b="1" i="1" dirty="0" smtClean="0"/>
              <a:t>The Baltimore Commission began studying transit problems in the city in 1951 and in 1956 noted: We believe the Baltimore Transit Company would be in a healthier state if National City Lines Would pick up its marbles and go home. </a:t>
            </a:r>
            <a:endParaRPr lang="en-US" b="1" i="1" dirty="0"/>
          </a:p>
        </p:txBody>
      </p:sp>
      <p:sp>
        <p:nvSpPr>
          <p:cNvPr id="6" name="Rectangle 5"/>
          <p:cNvSpPr/>
          <p:nvPr/>
        </p:nvSpPr>
        <p:spPr>
          <a:xfrm>
            <a:off x="6400800" y="6096000"/>
            <a:ext cx="1752600" cy="369332"/>
          </a:xfrm>
          <a:prstGeom prst="rect">
            <a:avLst/>
          </a:prstGeom>
        </p:spPr>
        <p:txBody>
          <a:bodyPr wrap="square">
            <a:spAutoFit/>
          </a:bodyPr>
          <a:lstStyle/>
          <a:p>
            <a:r>
              <a:rPr lang="en-US" dirty="0" smtClean="0"/>
              <a:t>Washington Post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Baltimore Transit: A brief history</a:t>
            </a:r>
            <a:endParaRPr lang="en-US" dirty="0">
              <a:latin typeface="Times New Roman" pitchFamily="18" charset="0"/>
              <a:cs typeface="Times New Roman" pitchFamily="18" charset="0"/>
            </a:endParaRPr>
          </a:p>
        </p:txBody>
      </p:sp>
      <p:pic>
        <p:nvPicPr>
          <p:cNvPr id="17410" name="Picture 2" descr="C:\Users\Julie\Desktop\Bmore &amp; environment\Photos for PP\trolley 1920s 2.jpg"/>
          <p:cNvPicPr>
            <a:picLocks noGrp="1" noChangeAspect="1" noChangeArrowheads="1"/>
          </p:cNvPicPr>
          <p:nvPr>
            <p:ph idx="1"/>
          </p:nvPr>
        </p:nvPicPr>
        <p:blipFill>
          <a:blip r:embed="rId2" cstate="print"/>
          <a:srcRect/>
          <a:stretch>
            <a:fillRect/>
          </a:stretch>
        </p:blipFill>
        <p:spPr bwMode="auto">
          <a:xfrm>
            <a:off x="990600" y="1600200"/>
            <a:ext cx="7126530" cy="4206081"/>
          </a:xfrm>
          <a:prstGeom prst="rect">
            <a:avLst/>
          </a:prstGeom>
          <a:ln w="228600" cap="sq" cmpd="thickThin">
            <a:solidFill>
              <a:srgbClr val="000000"/>
            </a:solidFill>
            <a:prstDash val="solid"/>
            <a:miter lim="800000"/>
          </a:ln>
          <a:effectLst>
            <a:innerShdw blurRad="76200">
              <a:srgbClr val="000000"/>
            </a:innerShdw>
          </a:effectLst>
        </p:spPr>
      </p:pic>
      <p:sp>
        <p:nvSpPr>
          <p:cNvPr id="8" name="TextBox 7"/>
          <p:cNvSpPr txBox="1"/>
          <p:nvPr/>
        </p:nvSpPr>
        <p:spPr>
          <a:xfrm>
            <a:off x="6477000" y="6211669"/>
            <a:ext cx="2362200" cy="646331"/>
          </a:xfrm>
          <a:prstGeom prst="rect">
            <a:avLst/>
          </a:prstGeom>
          <a:noFill/>
        </p:spPr>
        <p:txBody>
          <a:bodyPr wrap="square" rtlCol="0">
            <a:spAutoFit/>
          </a:bodyPr>
          <a:lstStyle/>
          <a:p>
            <a:r>
              <a:rPr lang="en-US" dirty="0" smtClean="0"/>
              <a:t>Image BSM holdings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i="1" dirty="0" smtClean="0">
                <a:latin typeface="Times New Roman" pitchFamily="18" charset="0"/>
                <a:cs typeface="Times New Roman" pitchFamily="18" charset="0"/>
              </a:rPr>
              <a:t>“The most heralded of the streetcar system's old power structures is the United Railways and Electric Power Plant”</a:t>
            </a:r>
            <a:endParaRPr lang="en-US" sz="2400" dirty="0">
              <a:latin typeface="Times New Roman" pitchFamily="18" charset="0"/>
              <a:cs typeface="Times New Roman" pitchFamily="18" charset="0"/>
            </a:endParaRPr>
          </a:p>
        </p:txBody>
      </p:sp>
      <p:pic>
        <p:nvPicPr>
          <p:cNvPr id="28674" name="Picture 2" descr="http://www.monumentalcity.net/streetcars/subs/urepowerplant.jpg"/>
          <p:cNvPicPr>
            <a:picLocks noChangeAspect="1" noChangeArrowheads="1"/>
          </p:cNvPicPr>
          <p:nvPr/>
        </p:nvPicPr>
        <p:blipFill>
          <a:blip r:embed="rId2" cstate="print"/>
          <a:srcRect/>
          <a:stretch>
            <a:fillRect/>
          </a:stretch>
        </p:blipFill>
        <p:spPr bwMode="auto">
          <a:xfrm>
            <a:off x="1676400" y="1676400"/>
            <a:ext cx="5791200" cy="4343400"/>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5638800" y="6211669"/>
            <a:ext cx="3505200" cy="646331"/>
          </a:xfrm>
          <a:prstGeom prst="rect">
            <a:avLst/>
          </a:prstGeom>
          <a:noFill/>
        </p:spPr>
        <p:txBody>
          <a:bodyPr wrap="square" rtlCol="0">
            <a:spAutoFit/>
          </a:bodyPr>
          <a:lstStyle/>
          <a:p>
            <a:r>
              <a:rPr lang="en-US" dirty="0" smtClean="0"/>
              <a:t>http://www.monumentalcity.net/streetcars/row/</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i="1" dirty="0" smtClean="0">
                <a:latin typeface="Times New Roman" pitchFamily="18" charset="0"/>
                <a:cs typeface="Times New Roman" pitchFamily="18" charset="0"/>
              </a:rPr>
              <a:t>“The Charles Theatre, on Charles Street below Lafayette was originally a powerhouse for the city streetcars, and later a bus garage”</a:t>
            </a:r>
            <a:endParaRPr lang="en-US" sz="2400" dirty="0">
              <a:latin typeface="Times New Roman" pitchFamily="18" charset="0"/>
              <a:cs typeface="Times New Roman" pitchFamily="18" charset="0"/>
            </a:endParaRPr>
          </a:p>
        </p:txBody>
      </p:sp>
      <p:pic>
        <p:nvPicPr>
          <p:cNvPr id="29698" name="Picture 2" descr="http://www.monumentalcity.net/streetcars/barns/charlesn.jpg"/>
          <p:cNvPicPr>
            <a:picLocks noChangeAspect="1" noChangeArrowheads="1"/>
          </p:cNvPicPr>
          <p:nvPr/>
        </p:nvPicPr>
        <p:blipFill>
          <a:blip r:embed="rId2" cstate="print"/>
          <a:srcRect/>
          <a:stretch>
            <a:fillRect/>
          </a:stretch>
        </p:blipFill>
        <p:spPr bwMode="auto">
          <a:xfrm>
            <a:off x="1447800" y="1600200"/>
            <a:ext cx="6096000" cy="4572000"/>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5638800" y="6211669"/>
            <a:ext cx="3505200" cy="646331"/>
          </a:xfrm>
          <a:prstGeom prst="rect">
            <a:avLst/>
          </a:prstGeom>
          <a:noFill/>
        </p:spPr>
        <p:txBody>
          <a:bodyPr wrap="square" rtlCol="0">
            <a:spAutoFit/>
          </a:bodyPr>
          <a:lstStyle/>
          <a:p>
            <a:r>
              <a:rPr lang="en-US" dirty="0" smtClean="0"/>
              <a:t>http://www.monumentalcity.net/streetcars/row/</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i="1" dirty="0" smtClean="0">
                <a:latin typeface="Times New Roman" pitchFamily="18" charset="0"/>
                <a:cs typeface="Times New Roman" pitchFamily="18" charset="0"/>
              </a:rPr>
              <a:t>In Catonsville, the former right of way of the #8 car line held on long enough to be adopted by locals who upkept it to become the "#8 Trolley Trail."</a:t>
            </a:r>
            <a:endParaRPr lang="en-US" sz="2400" dirty="0">
              <a:latin typeface="Times New Roman" pitchFamily="18" charset="0"/>
              <a:cs typeface="Times New Roman" pitchFamily="18" charset="0"/>
            </a:endParaRPr>
          </a:p>
        </p:txBody>
      </p:sp>
      <p:pic>
        <p:nvPicPr>
          <p:cNvPr id="19458" name="Picture 2" descr="http://www.monumentalcity.net/streetcars/row/catorw.jpg"/>
          <p:cNvPicPr>
            <a:picLocks noChangeAspect="1" noChangeArrowheads="1"/>
          </p:cNvPicPr>
          <p:nvPr/>
        </p:nvPicPr>
        <p:blipFill>
          <a:blip r:embed="rId2" cstate="print"/>
          <a:srcRect/>
          <a:stretch>
            <a:fillRect/>
          </a:stretch>
        </p:blipFill>
        <p:spPr bwMode="auto">
          <a:xfrm>
            <a:off x="1752600" y="1752600"/>
            <a:ext cx="5410200" cy="4057650"/>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5638800" y="6172200"/>
            <a:ext cx="3505200" cy="646331"/>
          </a:xfrm>
          <a:prstGeom prst="rect">
            <a:avLst/>
          </a:prstGeom>
          <a:noFill/>
        </p:spPr>
        <p:txBody>
          <a:bodyPr wrap="square" rtlCol="0">
            <a:spAutoFit/>
          </a:bodyPr>
          <a:lstStyle/>
          <a:p>
            <a:r>
              <a:rPr lang="en-US" dirty="0" smtClean="0"/>
              <a:t>http://www.monumentalcity.net/streetcars/row/</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8229600" cy="1630362"/>
          </a:xfrm>
        </p:spPr>
        <p:txBody>
          <a:bodyPr>
            <a:normAutofit fontScale="90000"/>
          </a:bodyPr>
          <a:lstStyle/>
          <a:p>
            <a:r>
              <a:rPr lang="en-US" dirty="0" smtClean="0">
                <a:latin typeface="Times New Roman" pitchFamily="18" charset="0"/>
                <a:cs typeface="Times New Roman" pitchFamily="18" charset="0"/>
              </a:rPr>
              <a:t>Environmental and policy legacy – lesson learned too late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Effective cities need effective public transportation: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Community</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Business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Health</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Investment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Back to the future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algn="ctr">
              <a:buNone/>
            </a:pPr>
            <a:r>
              <a:rPr lang="en-US" sz="4800" dirty="0" smtClean="0">
                <a:latin typeface="Times New Roman" pitchFamily="18" charset="0"/>
                <a:cs typeface="Times New Roman" pitchFamily="18" charset="0"/>
              </a:rPr>
              <a:t>1926</a:t>
            </a:r>
          </a:p>
          <a:p>
            <a:pPr algn="ctr">
              <a:buNone/>
            </a:pPr>
            <a:r>
              <a:rPr lang="en-US" sz="4800" dirty="0" smtClean="0">
                <a:latin typeface="Times New Roman" pitchFamily="18" charset="0"/>
                <a:cs typeface="Times New Roman" pitchFamily="18" charset="0"/>
              </a:rPr>
              <a:t> </a:t>
            </a:r>
            <a:r>
              <a:rPr lang="en-US" sz="4800" b="1" dirty="0" smtClean="0">
                <a:latin typeface="Times New Roman" pitchFamily="18" charset="0"/>
                <a:cs typeface="Times New Roman" pitchFamily="18" charset="0"/>
              </a:rPr>
              <a:t>Bus vs. railroad lawsuits: Attitude of Public Officials toward Bus Competition</a:t>
            </a:r>
          </a:p>
          <a:p>
            <a:pPr algn="ctr">
              <a:buNone/>
            </a:pPr>
            <a:endParaRPr lang="en-US" sz="4800" b="1" dirty="0" smtClean="0">
              <a:latin typeface="Times New Roman" pitchFamily="18" charset="0"/>
              <a:cs typeface="Times New Roman" pitchFamily="18" charset="0"/>
            </a:endParaRPr>
          </a:p>
          <a:p>
            <a:pPr algn="ctr">
              <a:buNone/>
            </a:pPr>
            <a:r>
              <a:rPr lang="en-US" sz="4800" b="1" dirty="0" smtClean="0">
                <a:latin typeface="Times New Roman" pitchFamily="18" charset="0"/>
                <a:cs typeface="Times New Roman" pitchFamily="18" charset="0"/>
                <a:hlinkClick r:id="rId2"/>
              </a:rPr>
              <a:t>http://www.youtube.com/watch?v=1wEq0vFfxlo</a:t>
            </a:r>
            <a:endParaRPr lang="en-US" sz="4800" b="1" dirty="0" smtClean="0">
              <a:latin typeface="Times New Roman" pitchFamily="18" charset="0"/>
              <a:cs typeface="Times New Roman" pitchFamily="18" charset="0"/>
            </a:endParaRPr>
          </a:p>
          <a:p>
            <a:pPr algn="ctr">
              <a:buNone/>
            </a:pPr>
            <a:r>
              <a:rPr lang="en-US" sz="4800" b="1" dirty="0" smtClean="0">
                <a:latin typeface="Times New Roman" pitchFamily="18" charset="0"/>
                <a:cs typeface="Times New Roman" pitchFamily="18" charset="0"/>
              </a:rPr>
              <a:t> </a:t>
            </a:r>
            <a:endParaRPr lang="en-US"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Baltimore Transit Company formed - 1936</a:t>
            </a:r>
            <a:endParaRPr lang="en-US" dirty="0">
              <a:latin typeface="Times New Roman" pitchFamily="18" charset="0"/>
              <a:cs typeface="Times New Roman" pitchFamily="18" charset="0"/>
            </a:endParaRPr>
          </a:p>
        </p:txBody>
      </p:sp>
      <p:pic>
        <p:nvPicPr>
          <p:cNvPr id="18434" name="Picture 2" descr="C:\Users\Julie\Desktop\Bmore &amp; environment\Photos for PP\trolley 1920s.jpg"/>
          <p:cNvPicPr>
            <a:picLocks noGrp="1" noChangeAspect="1" noChangeArrowheads="1"/>
          </p:cNvPicPr>
          <p:nvPr>
            <p:ph idx="1"/>
          </p:nvPr>
        </p:nvPicPr>
        <p:blipFill>
          <a:blip r:embed="rId2" cstate="print"/>
          <a:srcRect/>
          <a:stretch>
            <a:fillRect/>
          </a:stretch>
        </p:blipFill>
        <p:spPr bwMode="auto">
          <a:xfrm>
            <a:off x="457200" y="1950772"/>
            <a:ext cx="8229600" cy="3824819"/>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6477000" y="6211669"/>
            <a:ext cx="2362200" cy="646331"/>
          </a:xfrm>
          <a:prstGeom prst="rect">
            <a:avLst/>
          </a:prstGeom>
          <a:noFill/>
        </p:spPr>
        <p:txBody>
          <a:bodyPr wrap="square" rtlCol="0">
            <a:spAutoFit/>
          </a:bodyPr>
          <a:lstStyle/>
          <a:p>
            <a:r>
              <a:rPr lang="en-US" dirty="0" smtClean="0"/>
              <a:t>Image BSM holdings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cstate="print"/>
          <a:srcRect/>
          <a:stretch>
            <a:fillRect/>
          </a:stretch>
        </p:blipFill>
        <p:spPr bwMode="auto">
          <a:xfrm>
            <a:off x="381000" y="762000"/>
            <a:ext cx="8215532"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04800" y="228600"/>
          <a:ext cx="2438400" cy="3828619"/>
        </p:xfrm>
        <a:graphic>
          <a:graphicData uri="http://schemas.openxmlformats.org/presentationml/2006/ole">
            <p:oleObj spid="_x0000_s1026" name="Acrobat Document" r:id="rId4" imgW="2105008" imgH="3304972" progId="AcroExch.Document.7">
              <p:embed/>
            </p:oleObj>
          </a:graphicData>
        </a:graphic>
      </p:graphicFrame>
      <p:pic>
        <p:nvPicPr>
          <p:cNvPr id="1027" name="Picture 3"/>
          <p:cNvPicPr>
            <a:picLocks noChangeAspect="1" noChangeArrowheads="1"/>
          </p:cNvPicPr>
          <p:nvPr/>
        </p:nvPicPr>
        <p:blipFill>
          <a:blip r:embed="rId5" cstate="print"/>
          <a:srcRect/>
          <a:stretch>
            <a:fillRect/>
          </a:stretch>
        </p:blipFill>
        <p:spPr bwMode="auto">
          <a:xfrm>
            <a:off x="3352800" y="228600"/>
            <a:ext cx="1752600" cy="3275549"/>
          </a:xfrm>
          <a:prstGeom prst="rect">
            <a:avLst/>
          </a:prstGeom>
          <a:noFill/>
          <a:ln w="9525">
            <a:noFill/>
            <a:miter lim="800000"/>
            <a:headEnd/>
            <a:tailEnd/>
          </a:ln>
        </p:spPr>
      </p:pic>
      <p:pic>
        <p:nvPicPr>
          <p:cNvPr id="1029" name="Picture 5" descr="http://www.msa.md.gov/msa/speccol/sc3500/sc3520/014300/014360/images/tucker.jpg"/>
          <p:cNvPicPr>
            <a:picLocks noChangeAspect="1" noChangeArrowheads="1"/>
          </p:cNvPicPr>
          <p:nvPr/>
        </p:nvPicPr>
        <p:blipFill>
          <a:blip r:embed="rId6" cstate="print"/>
          <a:srcRect/>
          <a:stretch>
            <a:fillRect/>
          </a:stretch>
        </p:blipFill>
        <p:spPr bwMode="auto">
          <a:xfrm>
            <a:off x="5562600" y="228600"/>
            <a:ext cx="3328203" cy="3810000"/>
          </a:xfrm>
          <a:prstGeom prst="rect">
            <a:avLst/>
          </a:prstGeom>
          <a:noFill/>
        </p:spPr>
      </p:pic>
      <p:pic>
        <p:nvPicPr>
          <p:cNvPr id="1031" name="Picture 7" descr="http://www.law.umaryland.edu/marshall/images/sobeloff/sobeloffportrait3.jpg"/>
          <p:cNvPicPr>
            <a:picLocks noChangeAspect="1" noChangeArrowheads="1"/>
          </p:cNvPicPr>
          <p:nvPr/>
        </p:nvPicPr>
        <p:blipFill>
          <a:blip r:embed="rId7" cstate="print"/>
          <a:srcRect/>
          <a:stretch>
            <a:fillRect/>
          </a:stretch>
        </p:blipFill>
        <p:spPr bwMode="auto">
          <a:xfrm>
            <a:off x="2438400" y="3657600"/>
            <a:ext cx="3581400" cy="2976543"/>
          </a:xfrm>
          <a:prstGeom prst="rect">
            <a:avLst/>
          </a:prstGeom>
          <a:noFill/>
        </p:spPr>
      </p:pic>
      <p:sp>
        <p:nvSpPr>
          <p:cNvPr id="8" name="TextBox 7"/>
          <p:cNvSpPr txBox="1"/>
          <p:nvPr/>
        </p:nvSpPr>
        <p:spPr>
          <a:xfrm>
            <a:off x="6705600" y="4038600"/>
            <a:ext cx="1371600" cy="369332"/>
          </a:xfrm>
          <a:prstGeom prst="rect">
            <a:avLst/>
          </a:prstGeom>
          <a:noFill/>
        </p:spPr>
        <p:txBody>
          <a:bodyPr wrap="square" rtlCol="0">
            <a:spAutoFit/>
          </a:bodyPr>
          <a:lstStyle/>
          <a:p>
            <a:r>
              <a:rPr lang="en-US" dirty="0" smtClean="0"/>
              <a:t>     </a:t>
            </a:r>
            <a:r>
              <a:rPr lang="en-US" b="1" dirty="0" smtClean="0"/>
              <a:t>Tucker</a:t>
            </a:r>
            <a:endParaRPr lang="en-US" b="1" dirty="0"/>
          </a:p>
        </p:txBody>
      </p:sp>
      <p:sp>
        <p:nvSpPr>
          <p:cNvPr id="9" name="TextBox 8"/>
          <p:cNvSpPr txBox="1"/>
          <p:nvPr/>
        </p:nvSpPr>
        <p:spPr>
          <a:xfrm>
            <a:off x="3581400" y="6248400"/>
            <a:ext cx="1371600" cy="369332"/>
          </a:xfrm>
          <a:prstGeom prst="rect">
            <a:avLst/>
          </a:prstGeom>
          <a:noFill/>
        </p:spPr>
        <p:txBody>
          <a:bodyPr wrap="square" rtlCol="0">
            <a:spAutoFit/>
          </a:bodyPr>
          <a:lstStyle/>
          <a:p>
            <a:r>
              <a:rPr lang="en-US" dirty="0" smtClean="0"/>
              <a:t>    </a:t>
            </a:r>
            <a:r>
              <a:rPr lang="en-US" b="1" dirty="0" smtClean="0"/>
              <a:t>Sobeloff</a:t>
            </a:r>
            <a:endParaRPr lang="en-US" b="1" dirty="0"/>
          </a:p>
        </p:txBody>
      </p:sp>
      <p:sp>
        <p:nvSpPr>
          <p:cNvPr id="10" name="TextBox 9"/>
          <p:cNvSpPr txBox="1"/>
          <p:nvPr/>
        </p:nvSpPr>
        <p:spPr>
          <a:xfrm>
            <a:off x="6705600" y="5380672"/>
            <a:ext cx="2209800" cy="1477328"/>
          </a:xfrm>
          <a:prstGeom prst="rect">
            <a:avLst/>
          </a:prstGeom>
          <a:noFill/>
        </p:spPr>
        <p:txBody>
          <a:bodyPr wrap="square" rtlCol="0">
            <a:spAutoFit/>
          </a:bodyPr>
          <a:lstStyle/>
          <a:p>
            <a:r>
              <a:rPr lang="en-US" dirty="0" smtClean="0"/>
              <a:t>Images clockwise from left: Evening Sun, Chicago Tribune, and msa.md.gov (2)</a:t>
            </a:r>
          </a:p>
          <a:p>
            <a:endParaRPr lang="en-US" dirty="0"/>
          </a:p>
        </p:txBody>
      </p:sp>
      <p:sp>
        <p:nvSpPr>
          <p:cNvPr id="11" name="TextBox 10"/>
          <p:cNvSpPr txBox="1"/>
          <p:nvPr/>
        </p:nvSpPr>
        <p:spPr>
          <a:xfrm>
            <a:off x="228600" y="4191000"/>
            <a:ext cx="2209800" cy="1846659"/>
          </a:xfrm>
          <a:prstGeom prst="rect">
            <a:avLst/>
          </a:prstGeom>
          <a:noFill/>
        </p:spPr>
        <p:txBody>
          <a:bodyPr wrap="square" rtlCol="0">
            <a:spAutoFit/>
          </a:bodyPr>
          <a:lstStyle/>
          <a:p>
            <a:r>
              <a:rPr lang="en-US" sz="3200" dirty="0" smtClean="0">
                <a:latin typeface="Times New Roman" pitchFamily="18" charset="0"/>
                <a:cs typeface="Times New Roman" pitchFamily="18" charset="0"/>
              </a:rPr>
              <a:t>June 1947 Lawsuit – Who’s Who</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Wilson Warren</a:t>
            </a:r>
            <a:endParaRPr lang="en-US" dirty="0">
              <a:latin typeface="Times New Roman" pitchFamily="18" charset="0"/>
              <a:cs typeface="Times New Roman" pitchFamily="18" charset="0"/>
            </a:endParaRPr>
          </a:p>
        </p:txBody>
      </p:sp>
      <p:pic>
        <p:nvPicPr>
          <p:cNvPr id="23554" name="Picture 2"/>
          <p:cNvPicPr>
            <a:picLocks noChangeAspect="1" noChangeArrowheads="1"/>
          </p:cNvPicPr>
          <p:nvPr/>
        </p:nvPicPr>
        <p:blipFill>
          <a:blip r:embed="rId2" cstate="print"/>
          <a:srcRect/>
          <a:stretch>
            <a:fillRect/>
          </a:stretch>
        </p:blipFill>
        <p:spPr bwMode="auto">
          <a:xfrm>
            <a:off x="1447800" y="1676400"/>
            <a:ext cx="6400800" cy="447345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I am an “independent” independent</a:t>
            </a:r>
            <a:endParaRPr lang="en-US" dirty="0">
              <a:latin typeface="Times New Roman" pitchFamily="18" charset="0"/>
              <a:cs typeface="Times New Roman" pitchFamily="18" charset="0"/>
            </a:endParaRPr>
          </a:p>
        </p:txBody>
      </p:sp>
      <p:pic>
        <p:nvPicPr>
          <p:cNvPr id="3" name="Content Placeholder 6" descr="Baltimore Polytechnic  1911 Principal Director Lieutenant William King 1890 1921.jpg"/>
          <p:cNvPicPr>
            <a:picLocks noChangeAspect="1"/>
          </p:cNvPicPr>
          <p:nvPr/>
        </p:nvPicPr>
        <p:blipFill>
          <a:blip r:embed="rId2" cstate="print"/>
          <a:stretch>
            <a:fillRect/>
          </a:stretch>
        </p:blipFill>
        <p:spPr>
          <a:xfrm>
            <a:off x="381000" y="1524000"/>
            <a:ext cx="4040188" cy="2639515"/>
          </a:xfrm>
          <a:prstGeom prst="rect">
            <a:avLst/>
          </a:prstGeom>
        </p:spPr>
      </p:pic>
      <p:pic>
        <p:nvPicPr>
          <p:cNvPr id="24578" name="Picture 2" descr="C:\Users\Julie\Desktop\Bmore &amp; environment\Tri-State College Angola Indiana.jpg"/>
          <p:cNvPicPr>
            <a:picLocks noChangeAspect="1" noChangeArrowheads="1"/>
          </p:cNvPicPr>
          <p:nvPr/>
        </p:nvPicPr>
        <p:blipFill>
          <a:blip r:embed="rId3" cstate="print"/>
          <a:srcRect/>
          <a:stretch>
            <a:fillRect/>
          </a:stretch>
        </p:blipFill>
        <p:spPr bwMode="auto">
          <a:xfrm>
            <a:off x="5334000" y="1752600"/>
            <a:ext cx="3059642" cy="4495800"/>
          </a:xfrm>
          <a:prstGeom prst="rect">
            <a:avLst/>
          </a:prstGeom>
          <a:noFill/>
        </p:spPr>
      </p:pic>
      <p:pic>
        <p:nvPicPr>
          <p:cNvPr id="24580" name="Picture 4" descr="http://teasonlandsurveyor.com/images/surveyor.gif"/>
          <p:cNvPicPr>
            <a:picLocks noChangeAspect="1" noChangeArrowheads="1"/>
          </p:cNvPicPr>
          <p:nvPr/>
        </p:nvPicPr>
        <p:blipFill>
          <a:blip r:embed="rId4" cstate="print"/>
          <a:srcRect/>
          <a:stretch>
            <a:fillRect/>
          </a:stretch>
        </p:blipFill>
        <p:spPr bwMode="auto">
          <a:xfrm>
            <a:off x="762000" y="4419600"/>
            <a:ext cx="1828800" cy="2127504"/>
          </a:xfrm>
          <a:prstGeom prst="rect">
            <a:avLst/>
          </a:prstGeom>
          <a:noFill/>
        </p:spPr>
      </p:pic>
      <p:pic>
        <p:nvPicPr>
          <p:cNvPr id="24582" name="Picture 6" descr="See full size image">
            <a:hlinkClick r:id="rId5"/>
          </p:cNvPr>
          <p:cNvPicPr>
            <a:picLocks noChangeAspect="1" noChangeArrowheads="1"/>
          </p:cNvPicPr>
          <p:nvPr/>
        </p:nvPicPr>
        <p:blipFill>
          <a:blip r:embed="rId6" cstate="print"/>
          <a:srcRect/>
          <a:stretch>
            <a:fillRect/>
          </a:stretch>
        </p:blipFill>
        <p:spPr bwMode="auto">
          <a:xfrm>
            <a:off x="3200400" y="4724400"/>
            <a:ext cx="914400" cy="1219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latin typeface="Times New Roman" pitchFamily="18" charset="0"/>
                <a:cs typeface="Times New Roman" pitchFamily="18" charset="0"/>
              </a:rPr>
              <a:t>Time and Place</a:t>
            </a:r>
            <a:endParaRPr lang="en-US" dirty="0">
              <a:latin typeface="Times New Roman" pitchFamily="18" charset="0"/>
              <a:cs typeface="Times New Roman" pitchFamily="18" charset="0"/>
            </a:endParaRPr>
          </a:p>
        </p:txBody>
      </p:sp>
      <p:pic>
        <p:nvPicPr>
          <p:cNvPr id="17410" name="Picture 2" descr="http://www.tvhistory.tv/1947%20Ford%20Ad.JPG"/>
          <p:cNvPicPr>
            <a:picLocks noChangeAspect="1" noChangeArrowheads="1"/>
          </p:cNvPicPr>
          <p:nvPr/>
        </p:nvPicPr>
        <p:blipFill>
          <a:blip r:embed="rId3" cstate="print"/>
          <a:srcRect/>
          <a:stretch>
            <a:fillRect/>
          </a:stretch>
        </p:blipFill>
        <p:spPr bwMode="auto">
          <a:xfrm>
            <a:off x="228600" y="1371600"/>
            <a:ext cx="3787821" cy="3581400"/>
          </a:xfrm>
          <a:prstGeom prst="rect">
            <a:avLst/>
          </a:prstGeom>
          <a:noFill/>
        </p:spPr>
      </p:pic>
      <p:sp>
        <p:nvSpPr>
          <p:cNvPr id="4" name="TextBox 3"/>
          <p:cNvSpPr txBox="1"/>
          <p:nvPr/>
        </p:nvSpPr>
        <p:spPr>
          <a:xfrm>
            <a:off x="6705600" y="5380672"/>
            <a:ext cx="2209800" cy="1200329"/>
          </a:xfrm>
          <a:prstGeom prst="rect">
            <a:avLst/>
          </a:prstGeom>
          <a:noFill/>
        </p:spPr>
        <p:txBody>
          <a:bodyPr wrap="square" rtlCol="0">
            <a:spAutoFit/>
          </a:bodyPr>
          <a:lstStyle/>
          <a:p>
            <a:r>
              <a:rPr lang="en-US" dirty="0" smtClean="0"/>
              <a:t>Images from left: Google open source, Baltimore Sun (2)</a:t>
            </a:r>
          </a:p>
          <a:p>
            <a:endParaRPr lang="en-US" dirty="0"/>
          </a:p>
        </p:txBody>
      </p:sp>
      <p:pic>
        <p:nvPicPr>
          <p:cNvPr id="3073" name="Picture 1" descr="c:\Users\Julie\Desktop\Bmore &amp; environment\2009-12 (Dec)\DDT0001.jpg"/>
          <p:cNvPicPr>
            <a:picLocks noChangeAspect="1" noChangeArrowheads="1"/>
          </p:cNvPicPr>
          <p:nvPr/>
        </p:nvPicPr>
        <p:blipFill>
          <a:blip r:embed="rId4" cstate="print"/>
          <a:srcRect/>
          <a:stretch>
            <a:fillRect/>
          </a:stretch>
        </p:blipFill>
        <p:spPr bwMode="auto">
          <a:xfrm>
            <a:off x="4267200" y="1295400"/>
            <a:ext cx="4411347" cy="3659985"/>
          </a:xfrm>
          <a:prstGeom prst="rect">
            <a:avLst/>
          </a:prstGeom>
          <a:noFill/>
        </p:spPr>
      </p:pic>
      <p:pic>
        <p:nvPicPr>
          <p:cNvPr id="3074" name="Picture 2"/>
          <p:cNvPicPr>
            <a:picLocks noChangeAspect="1" noChangeArrowheads="1"/>
          </p:cNvPicPr>
          <p:nvPr/>
        </p:nvPicPr>
        <p:blipFill>
          <a:blip r:embed="rId5" cstate="print"/>
          <a:srcRect/>
          <a:stretch>
            <a:fillRect/>
          </a:stretch>
        </p:blipFill>
        <p:spPr bwMode="auto">
          <a:xfrm>
            <a:off x="1905000" y="5029200"/>
            <a:ext cx="4267200" cy="15600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TotalTime>
  <Words>390</Words>
  <Application>Microsoft Office PowerPoint</Application>
  <PresentationFormat>On-screen Show (4:3)</PresentationFormat>
  <Paragraphs>69</Paragraphs>
  <Slides>23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Acrobat Document</vt:lpstr>
      <vt:lpstr>Warren v. Fitzgerald </vt:lpstr>
      <vt:lpstr>Baltimore Transit: A brief history</vt:lpstr>
      <vt:lpstr>Back to the future</vt:lpstr>
      <vt:lpstr>Baltimore Transit Company formed - 1936</vt:lpstr>
      <vt:lpstr>Slide 5</vt:lpstr>
      <vt:lpstr>Slide 6</vt:lpstr>
      <vt:lpstr>Wilson Warren</vt:lpstr>
      <vt:lpstr>I am an “independent” independent</vt:lpstr>
      <vt:lpstr>Time and Place</vt:lpstr>
      <vt:lpstr>Influences and Factors</vt:lpstr>
      <vt:lpstr>Case overview</vt:lpstr>
      <vt:lpstr>Appeal</vt:lpstr>
      <vt:lpstr>Public reaction</vt:lpstr>
      <vt:lpstr>Public reaction - meetings</vt:lpstr>
      <vt:lpstr>Slide 15</vt:lpstr>
      <vt:lpstr>Connection?</vt:lpstr>
      <vt:lpstr>Impacts</vt:lpstr>
      <vt:lpstr>1941 Transit Map</vt:lpstr>
      <vt:lpstr>Slide 19</vt:lpstr>
      <vt:lpstr>“The most heralded of the streetcar system's old power structures is the United Railways and Electric Power Plant”</vt:lpstr>
      <vt:lpstr>“The Charles Theatre, on Charles Street below Lafayette was originally a powerhouse for the city streetcars, and later a bus garage”</vt:lpstr>
      <vt:lpstr>In Catonsville, the former right of way of the #8 car line held on long enough to be adopted by locals who upkept it to become the "#8 Trolley Trail."</vt:lpstr>
      <vt:lpstr>Environmental and policy legacy – lesson learned too late  Effective cities need effective public transportation: Community Business Health Investment</vt:lpstr>
    </vt:vector>
  </TitlesOfParts>
  <Company>U.S. Department of State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Wilson v. Fitzgerald</dc:title>
  <dc:creator>Julie</dc:creator>
  <cp:lastModifiedBy>Julie</cp:lastModifiedBy>
  <cp:revision>56</cp:revision>
  <dcterms:created xsi:type="dcterms:W3CDTF">2009-12-05T20:20:51Z</dcterms:created>
  <dcterms:modified xsi:type="dcterms:W3CDTF">2009-12-15T02:31:44Z</dcterms:modified>
</cp:coreProperties>
</file>